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73" r:id="rId3"/>
    <p:sldId id="374" r:id="rId4"/>
    <p:sldId id="375" r:id="rId5"/>
    <p:sldId id="273" r:id="rId6"/>
    <p:sldId id="369" r:id="rId7"/>
    <p:sldId id="370" r:id="rId8"/>
    <p:sldId id="371" r:id="rId9"/>
    <p:sldId id="379" r:id="rId10"/>
    <p:sldId id="372" r:id="rId11"/>
    <p:sldId id="380" r:id="rId12"/>
    <p:sldId id="376" r:id="rId13"/>
    <p:sldId id="377" r:id="rId14"/>
    <p:sldId id="382" r:id="rId15"/>
    <p:sldId id="383" r:id="rId16"/>
    <p:sldId id="384" r:id="rId17"/>
    <p:sldId id="385" r:id="rId18"/>
    <p:sldId id="386" r:id="rId19"/>
    <p:sldId id="359" r:id="rId20"/>
    <p:sldId id="381" r:id="rId21"/>
    <p:sldId id="358" r:id="rId22"/>
    <p:sldId id="360" r:id="rId23"/>
    <p:sldId id="362" r:id="rId24"/>
    <p:sldId id="367" r:id="rId25"/>
    <p:sldId id="366" r:id="rId26"/>
    <p:sldId id="368" r:id="rId27"/>
    <p:sldId id="271" r:id="rId28"/>
    <p:sldId id="356" r:id="rId29"/>
    <p:sldId id="364" r:id="rId30"/>
    <p:sldId id="365" r:id="rId31"/>
    <p:sldId id="363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D3594-C2C1-499F-B67C-C7DB62667F2E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63B85-2832-486F-8215-FCF43DCCA0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14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410" y="2439251"/>
            <a:ext cx="8397565" cy="1719753"/>
          </a:xfrm>
        </p:spPr>
        <p:txBody>
          <a:bodyPr>
            <a:noAutofit/>
          </a:bodyPr>
          <a:lstStyle/>
          <a:p>
            <a:pPr algn="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exercício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projetual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1 </a:t>
            </a:r>
            <a:br>
              <a:rPr lang="en-US" sz="3600" b="1" dirty="0"/>
            </a:br>
            <a:r>
              <a:rPr lang="en-US" sz="3600" b="1" dirty="0" err="1">
                <a:solidFill>
                  <a:schemeClr val="tx1">
                    <a:lumMod val="65000"/>
                  </a:schemeClr>
                </a:solidFill>
              </a:rPr>
              <a:t>edifício</a:t>
            </a:r>
            <a:r>
              <a:rPr lang="en-US" sz="3600" b="1" dirty="0">
                <a:solidFill>
                  <a:schemeClr val="tx1">
                    <a:lumMod val="65000"/>
                  </a:schemeClr>
                </a:solidFill>
              </a:rPr>
              <a:t> de </a:t>
            </a:r>
            <a:r>
              <a:rPr lang="en-US" sz="3600" b="1" dirty="0" err="1">
                <a:solidFill>
                  <a:schemeClr val="tx1">
                    <a:lumMod val="65000"/>
                  </a:schemeClr>
                </a:solidFill>
              </a:rPr>
              <a:t>transposição</a:t>
            </a:r>
            <a:r>
              <a:rPr lang="en-US" sz="36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</a:schemeClr>
                </a:solidFill>
              </a:rPr>
              <a:t>urbana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22658" y="4370647"/>
            <a:ext cx="7359160" cy="2348406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pt-PT" b="1" dirty="0"/>
              <a:t>Prof. Paulo Corrêa </a:t>
            </a:r>
            <a:r>
              <a:rPr lang="en-US" b="1" dirty="0"/>
              <a:t>–</a:t>
            </a:r>
            <a:r>
              <a:rPr lang="pt-PT" b="1" dirty="0"/>
              <a:t> Coordenador</a:t>
            </a:r>
            <a:endParaRPr lang="pt-BR" dirty="0"/>
          </a:p>
          <a:p>
            <a:pPr algn="r"/>
            <a:r>
              <a:rPr lang="pt-PT" b="1" dirty="0"/>
              <a:t>Prof. </a:t>
            </a:r>
            <a:r>
              <a:rPr lang="pt-PT" b="1" dirty="0" err="1"/>
              <a:t>Sunao</a:t>
            </a:r>
            <a:r>
              <a:rPr lang="pt-PT" b="1" dirty="0"/>
              <a:t> </a:t>
            </a:r>
            <a:r>
              <a:rPr lang="pt-PT" b="1" dirty="0" err="1"/>
              <a:t>Kishi</a:t>
            </a:r>
            <a:endParaRPr lang="pt-BR" dirty="0"/>
          </a:p>
          <a:p>
            <a:pPr algn="r"/>
            <a:r>
              <a:rPr lang="pt-PT" b="1" dirty="0"/>
              <a:t>Prof. Vera </a:t>
            </a:r>
            <a:r>
              <a:rPr lang="pt-PT" b="1" dirty="0" err="1"/>
              <a:t>Osse</a:t>
            </a:r>
            <a:endParaRPr lang="pt-PT" b="1" dirty="0"/>
          </a:p>
          <a:p>
            <a:pPr algn="r"/>
            <a:r>
              <a:rPr lang="pt-PT" b="1" dirty="0"/>
              <a:t>Prof. </a:t>
            </a:r>
            <a:r>
              <a:rPr lang="pt-PT" b="1" dirty="0" err="1"/>
              <a:t>Mario</a:t>
            </a:r>
            <a:r>
              <a:rPr lang="pt-PT" b="1" dirty="0"/>
              <a:t> Durão</a:t>
            </a:r>
            <a:endParaRPr lang="pt-BR" dirty="0"/>
          </a:p>
          <a:p>
            <a:pPr algn="r"/>
            <a:r>
              <a:rPr lang="pt-PT" b="1" dirty="0"/>
              <a:t>Prof. Edson Lucchini </a:t>
            </a:r>
            <a:r>
              <a:rPr lang="pt-PT" b="1" dirty="0" err="1"/>
              <a:t>Jr</a:t>
            </a:r>
            <a:r>
              <a:rPr lang="pt-PT" b="1" dirty="0"/>
              <a:t>.</a:t>
            </a:r>
            <a:endParaRPr lang="pt-BR" dirty="0"/>
          </a:p>
          <a:p>
            <a:pPr algn="r"/>
            <a:r>
              <a:rPr lang="pt-PT" b="1" dirty="0"/>
              <a:t>Prof. Jair de Oliveira</a:t>
            </a:r>
          </a:p>
          <a:p>
            <a:pPr algn="r"/>
            <a:r>
              <a:rPr lang="pt-PT" b="1" dirty="0"/>
              <a:t>Prof. Francisco Spadoni</a:t>
            </a:r>
          </a:p>
          <a:p>
            <a:pPr algn="r"/>
            <a:r>
              <a:rPr lang="pt-PT" b="1" dirty="0"/>
              <a:t>Profª Ivana Bedendo</a:t>
            </a:r>
          </a:p>
          <a:p>
            <a:pPr algn="r"/>
            <a:r>
              <a:rPr lang="pt-PT" b="1" dirty="0"/>
              <a:t>Prof. Ronaldo Suzuki</a:t>
            </a:r>
          </a:p>
          <a:p>
            <a:pPr algn="r"/>
            <a:r>
              <a:rPr lang="pt-PT" b="1" dirty="0"/>
              <a:t>Prof. Olair de Camilo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5410" y="-446664"/>
            <a:ext cx="8397565" cy="1719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x-none" sz="2000" b="1" dirty="0"/>
              <a:t>PROJETO 3 </a:t>
            </a:r>
            <a:r>
              <a:rPr lang="en-US" sz="2000" b="1" dirty="0"/>
              <a:t>–</a:t>
            </a:r>
            <a:r>
              <a:rPr lang="x-none" sz="2000" b="1" dirty="0"/>
              <a:t> FAU-MACK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5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Bridge for Laboratory Sciences at Vassar College by Ennead Architects</a:t>
            </a:r>
          </a:p>
          <a:p>
            <a:r>
              <a:rPr lang="en-US" dirty="0"/>
              <a:t>Poughkeepsie, New York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 descr="Uma imagem contendo ao ar livre, edifício, pista, trem&#10;&#10;Descrição gerada automaticamente">
            <a:extLst>
              <a:ext uri="{FF2B5EF4-FFF2-40B4-BE49-F238E27FC236}">
                <a16:creationId xmlns:a16="http://schemas.microsoft.com/office/drawing/2014/main" id="{D7B19C91-2AA2-44B5-883E-78FE33D14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" y="1392540"/>
            <a:ext cx="7632314" cy="4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Bridge for Laboratory Sciences at Vassar College by Ennead Architects</a:t>
            </a:r>
          </a:p>
          <a:p>
            <a:r>
              <a:rPr lang="en-US" dirty="0"/>
              <a:t>Poughkeepsie, New York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2" descr="Uma imagem contendo ao ar livre, estrada, edifício, rua&#10;&#10;Descrição gerada automaticamente">
            <a:extLst>
              <a:ext uri="{FF2B5EF4-FFF2-40B4-BE49-F238E27FC236}">
                <a16:creationId xmlns:a16="http://schemas.microsoft.com/office/drawing/2014/main" id="{E78DA35D-7EF1-46F9-A775-2DC5B6540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2" y="1279409"/>
            <a:ext cx="8572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Bridge for Laboratory Sciences at Vassar College by Ennead Architects</a:t>
            </a:r>
          </a:p>
          <a:p>
            <a:r>
              <a:rPr lang="en-US" dirty="0"/>
              <a:t>Poughkeepsie, New York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FE83E33-C92A-4824-8418-C4E2B31DF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7" y="1296187"/>
            <a:ext cx="8572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6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Bridge for Laboratory Sciences at Vassar College by Ennead Architects</a:t>
            </a:r>
          </a:p>
          <a:p>
            <a:r>
              <a:rPr lang="en-US" dirty="0"/>
              <a:t>Poughkeepsie, New York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FE91BF5F-6430-4B95-93D8-7734D2914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0" y="1229075"/>
            <a:ext cx="8572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2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Trabalhos</a:t>
            </a:r>
            <a:r>
              <a:rPr lang="en-US" b="1" dirty="0"/>
              <a:t> de </a:t>
            </a:r>
            <a:r>
              <a:rPr lang="en-US" b="1" dirty="0" err="1"/>
              <a:t>alunos</a:t>
            </a:r>
            <a:endParaRPr lang="en-US" b="1" dirty="0"/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 descr="Uma imagem contendo lego, brinquedo, avião, mesa&#10;&#10;Descrição gerada automaticamente">
            <a:extLst>
              <a:ext uri="{FF2B5EF4-FFF2-40B4-BE49-F238E27FC236}">
                <a16:creationId xmlns:a16="http://schemas.microsoft.com/office/drawing/2014/main" id="{6ED11A69-768B-4536-B9D5-C3D7B0678D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34" y="161434"/>
            <a:ext cx="6655087" cy="3320377"/>
          </a:xfrm>
          <a:prstGeom prst="rect">
            <a:avLst/>
          </a:prstGeom>
        </p:spPr>
      </p:pic>
      <p:pic>
        <p:nvPicPr>
          <p:cNvPr id="7" name="Imagem 6" descr="Uma imagem contendo no interior, mesa, de madeira, computador&#10;&#10;Descrição gerada automaticamente">
            <a:extLst>
              <a:ext uri="{FF2B5EF4-FFF2-40B4-BE49-F238E27FC236}">
                <a16:creationId xmlns:a16="http://schemas.microsoft.com/office/drawing/2014/main" id="{C0401FC3-7438-4C7F-90B3-1F3A658BAA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30" y="3541998"/>
            <a:ext cx="4889365" cy="31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8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Trabalhos</a:t>
            </a:r>
            <a:r>
              <a:rPr lang="en-US" b="1" dirty="0"/>
              <a:t> de </a:t>
            </a:r>
            <a:r>
              <a:rPr lang="en-US" b="1" dirty="0" err="1"/>
              <a:t>alunos</a:t>
            </a:r>
            <a:endParaRPr lang="en-US" b="1" dirty="0"/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m 6" descr="Uma imagem contendo screenshot&#10;&#10;Descrição gerada automaticamente">
            <a:extLst>
              <a:ext uri="{FF2B5EF4-FFF2-40B4-BE49-F238E27FC236}">
                <a16:creationId xmlns:a16="http://schemas.microsoft.com/office/drawing/2014/main" id="{02CB978C-EC71-4D78-BC37-158D5651CB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" y="1140761"/>
            <a:ext cx="8946069" cy="209553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968F523-02E3-44F2-9A10-2F7CB3E4B9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" y="3358630"/>
            <a:ext cx="8922087" cy="20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3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Trabalhos</a:t>
            </a:r>
            <a:r>
              <a:rPr lang="en-US" b="1" dirty="0"/>
              <a:t> de </a:t>
            </a:r>
            <a:r>
              <a:rPr lang="en-US" b="1" dirty="0" err="1"/>
              <a:t>alunos</a:t>
            </a:r>
            <a:endParaRPr lang="en-US" b="1" dirty="0"/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2" descr="Uma imagem contendo no interior, mesa, homem, display&#10;&#10;Descrição gerada automaticamente">
            <a:extLst>
              <a:ext uri="{FF2B5EF4-FFF2-40B4-BE49-F238E27FC236}">
                <a16:creationId xmlns:a16="http://schemas.microsoft.com/office/drawing/2014/main" id="{6FD98207-1234-4421-A5E4-4FFBAF902A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4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Trabalhos</a:t>
            </a:r>
            <a:r>
              <a:rPr lang="en-US" b="1" dirty="0"/>
              <a:t> de </a:t>
            </a:r>
            <a:r>
              <a:rPr lang="en-US" b="1" dirty="0" err="1"/>
              <a:t>alunos</a:t>
            </a:r>
            <a:endParaRPr lang="en-US" b="1" dirty="0"/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 descr="Uma imagem contendo mesa, computador&#10;&#10;Descrição gerada automaticamente">
            <a:extLst>
              <a:ext uri="{FF2B5EF4-FFF2-40B4-BE49-F238E27FC236}">
                <a16:creationId xmlns:a16="http://schemas.microsoft.com/office/drawing/2014/main" id="{6B95EBCF-0C0B-4779-945F-9A71138C7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2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Trabalhos</a:t>
            </a:r>
            <a:r>
              <a:rPr lang="en-US" b="1" dirty="0"/>
              <a:t> de </a:t>
            </a:r>
            <a:r>
              <a:rPr lang="en-US" b="1" dirty="0" err="1"/>
              <a:t>alunos</a:t>
            </a:r>
            <a:endParaRPr lang="en-US" b="1" dirty="0"/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BF90E889-F8E5-485B-A1B8-014869B182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33" y="0"/>
            <a:ext cx="5063593" cy="6858000"/>
          </a:xfrm>
          <a:prstGeom prst="rect">
            <a:avLst/>
          </a:prstGeom>
        </p:spPr>
      </p:pic>
      <p:pic>
        <p:nvPicPr>
          <p:cNvPr id="8" name="Imagem 7" descr="Uma imagem contendo no interior, mesa, escritório, computador&#10;&#10;Descrição gerada automaticamente">
            <a:extLst>
              <a:ext uri="{FF2B5EF4-FFF2-40B4-BE49-F238E27FC236}">
                <a16:creationId xmlns:a16="http://schemas.microsoft.com/office/drawing/2014/main" id="{404FFFF1-3A9F-4832-8E57-15CE10F9F6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118"/>
            <a:ext cx="3987567" cy="2990675"/>
          </a:xfrm>
          <a:prstGeom prst="rect">
            <a:avLst/>
          </a:prstGeom>
        </p:spPr>
      </p:pic>
      <p:pic>
        <p:nvPicPr>
          <p:cNvPr id="10" name="Imagem 9" descr="Uma imagem contendo mesa, edifício, bolo, caixa&#10;&#10;Descrição gerada automaticamente">
            <a:extLst>
              <a:ext uri="{FF2B5EF4-FFF2-40B4-BE49-F238E27FC236}">
                <a16:creationId xmlns:a16="http://schemas.microsoft.com/office/drawing/2014/main" id="{06341691-5473-4388-A088-9FD7F8C9D6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6" y="3661793"/>
            <a:ext cx="3987567" cy="29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0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44" y="144910"/>
            <a:ext cx="5698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O BAIRRO DA MOOCA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08E70E-3D51-4CBB-8DE6-E48E4DAEBA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86" y="545020"/>
            <a:ext cx="5925162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9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E35034-E9BF-49B4-93F0-B10C139786EF}"/>
              </a:ext>
            </a:extLst>
          </p:cNvPr>
          <p:cNvSpPr/>
          <p:nvPr/>
        </p:nvSpPr>
        <p:spPr>
          <a:xfrm>
            <a:off x="197931" y="251670"/>
            <a:ext cx="86692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EDIFÍCIOS DE TRANSPOSIÇÃO URBANA OU EDIFÍCIOS PONTE</a:t>
            </a:r>
          </a:p>
          <a:p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/>
              <a:t>Edifícios concebidos com a intenção de crias conexões, além de abrigar um programa de necessidades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197931" y="6293786"/>
            <a:ext cx="5825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Ponte Vecchio – Florença – 1345 - 1442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2" descr="Ponte sobre rio com cidade ao fundo&#10;&#10;Descrição gerada automaticamente">
            <a:extLst>
              <a:ext uri="{FF2B5EF4-FFF2-40B4-BE49-F238E27FC236}">
                <a16:creationId xmlns:a16="http://schemas.microsoft.com/office/drawing/2014/main" id="{68AB2EEC-8CDD-4038-8567-6AF3B52243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52" y="1637203"/>
            <a:ext cx="6023295" cy="45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06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44" y="144910"/>
            <a:ext cx="5698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O BAIRRO DA MOOCA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2" descr="Cidade vista de cima de um prédio&#10;&#10;Descrição gerada automaticamente">
            <a:extLst>
              <a:ext uri="{FF2B5EF4-FFF2-40B4-BE49-F238E27FC236}">
                <a16:creationId xmlns:a16="http://schemas.microsoft.com/office/drawing/2014/main" id="{B454133A-2298-43A0-A55D-06A788E2B7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729"/>
            <a:ext cx="9144000" cy="43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1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44" y="144910"/>
            <a:ext cx="5698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OS GALPÕES TOMBADOS</a:t>
            </a:r>
          </a:p>
          <a:p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D34466A-74C7-4500-8E16-2236305CF0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366"/>
            <a:ext cx="9144000" cy="66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22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44" y="144910"/>
            <a:ext cx="5698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OS GALPÕES TOMBADOS</a:t>
            </a:r>
          </a:p>
          <a:p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GALPÃO OFFICINAS CASA VANORDEN</a:t>
            </a:r>
          </a:p>
          <a:p>
            <a:r>
              <a:rPr lang="pt-BR" dirty="0"/>
              <a:t>As Antigas </a:t>
            </a:r>
            <a:r>
              <a:rPr lang="pt-BR" dirty="0" err="1"/>
              <a:t>Officinas</a:t>
            </a:r>
            <a:r>
              <a:rPr lang="pt-BR" dirty="0"/>
              <a:t> Casa </a:t>
            </a:r>
            <a:r>
              <a:rPr lang="pt-BR" dirty="0" err="1"/>
              <a:t>Vanorden</a:t>
            </a:r>
            <a:r>
              <a:rPr lang="pt-BR" dirty="0"/>
              <a:t> foram construídas em 1909 pela Sociedade Anônima Casa </a:t>
            </a:r>
            <a:r>
              <a:rPr lang="pt-BR" dirty="0" err="1"/>
              <a:t>Vanorden</a:t>
            </a:r>
            <a:r>
              <a:rPr lang="pt-BR" dirty="0"/>
              <a:t>, do empresário e conde Francisco Matarazzo, e foram uma importante tipografia. O complexo foi tombado em 2007, e limitou o gabarito do entorno a 25 metros.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9B9BB0-440F-4098-9D82-C505CA5B54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48" y="2744645"/>
            <a:ext cx="5313399" cy="39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4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75" y="144910"/>
            <a:ext cx="7201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COMPANHIA ANTARCTICA PAULISTA E ESTAÇÃO MOOCA</a:t>
            </a:r>
          </a:p>
          <a:p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 descr="Vista aérea de uma cidade&#10;&#10;Descrição gerada automaticamente">
            <a:extLst>
              <a:ext uri="{FF2B5EF4-FFF2-40B4-BE49-F238E27FC236}">
                <a16:creationId xmlns:a16="http://schemas.microsoft.com/office/drawing/2014/main" id="{E3AD7BF0-5049-4AED-A386-AEBB4FBAB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18226" r="6521"/>
          <a:stretch/>
        </p:blipFill>
        <p:spPr>
          <a:xfrm>
            <a:off x="1372390" y="764624"/>
            <a:ext cx="5993143" cy="56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4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75" y="144910"/>
            <a:ext cx="7201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COMPANHIA ANTARCTICA PAULISTA E ESTAÇÃO MOOCA</a:t>
            </a:r>
          </a:p>
          <a:p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m 6" descr="Trem passando em trilho perto de prédios&#10;&#10;Descrição gerada automaticamente">
            <a:extLst>
              <a:ext uri="{FF2B5EF4-FFF2-40B4-BE49-F238E27FC236}">
                <a16:creationId xmlns:a16="http://schemas.microsoft.com/office/drawing/2014/main" id="{219475F1-3E79-410D-A162-1402248DE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3" y="852139"/>
            <a:ext cx="8398656" cy="51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10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44" y="144910"/>
            <a:ext cx="5698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COMPANHIA ANTARCTICA PAULISTA</a:t>
            </a:r>
          </a:p>
          <a:p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2" descr="Rua com prédios&#10;&#10;Descrição gerada automaticamente">
            <a:extLst>
              <a:ext uri="{FF2B5EF4-FFF2-40B4-BE49-F238E27FC236}">
                <a16:creationId xmlns:a16="http://schemas.microsoft.com/office/drawing/2014/main" id="{01D48C61-6707-4E7F-B950-5E5AEE920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92"/>
            <a:ext cx="9144000" cy="58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44" y="144910"/>
            <a:ext cx="5698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COMPANHIA ANTARCTICA PAULISTA</a:t>
            </a:r>
          </a:p>
          <a:p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 descr="Castelo no meio de uma cidade&#10;&#10;Descrição gerada automaticamente">
            <a:extLst>
              <a:ext uri="{FF2B5EF4-FFF2-40B4-BE49-F238E27FC236}">
                <a16:creationId xmlns:a16="http://schemas.microsoft.com/office/drawing/2014/main" id="{1098EC4C-98B0-4BA2-A7A1-9771A99C8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" y="729842"/>
            <a:ext cx="4779738" cy="59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3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3814" y="212827"/>
            <a:ext cx="6400800" cy="2971800"/>
          </a:xfrm>
        </p:spPr>
        <p:txBody>
          <a:bodyPr>
            <a:noAutofit/>
          </a:bodyPr>
          <a:lstStyle/>
          <a:p>
            <a:pPr algn="l"/>
            <a:r>
              <a:rPr lang="pt-PT" sz="1800" b="1" dirty="0"/>
              <a:t> EXERCÍCIO PROJETUAL 1 </a:t>
            </a:r>
          </a:p>
          <a:p>
            <a:pPr algn="l"/>
            <a:r>
              <a:rPr lang="pt-PT" sz="1800" dirty="0"/>
              <a:t> </a:t>
            </a:r>
            <a:endParaRPr lang="pt-BR" sz="1800" dirty="0"/>
          </a:p>
          <a:p>
            <a:pPr algn="l"/>
            <a:r>
              <a:rPr lang="pt-PT" sz="1800" b="1" dirty="0">
                <a:solidFill>
                  <a:schemeClr val="accent6"/>
                </a:solidFill>
              </a:rPr>
              <a:t>Tema</a:t>
            </a:r>
            <a:r>
              <a:rPr lang="pt-PT" sz="1800" dirty="0">
                <a:solidFill>
                  <a:schemeClr val="accent6"/>
                </a:solidFill>
              </a:rPr>
              <a:t>: </a:t>
            </a:r>
          </a:p>
          <a:p>
            <a:pPr algn="l"/>
            <a:endParaRPr lang="pt-BR" sz="1800" dirty="0"/>
          </a:p>
          <a:p>
            <a:pPr algn="l"/>
            <a:r>
              <a:rPr lang="pt-BR" sz="1800" dirty="0"/>
              <a:t>Edifício de transposição urbana no bairro da Mooca</a:t>
            </a:r>
            <a:r>
              <a:rPr lang="pt-PT" sz="1800" dirty="0"/>
              <a:t>. </a:t>
            </a:r>
          </a:p>
          <a:p>
            <a:pPr algn="l"/>
            <a:endParaRPr lang="pt-BR" sz="1800" dirty="0"/>
          </a:p>
          <a:p>
            <a:pPr algn="l"/>
            <a:r>
              <a:rPr lang="pt-PT" sz="1800" b="1" dirty="0">
                <a:solidFill>
                  <a:srgbClr val="F79646"/>
                </a:solidFill>
              </a:rPr>
              <a:t>Objetivos do trabalho</a:t>
            </a:r>
            <a:r>
              <a:rPr lang="pt-PT" sz="1800" dirty="0">
                <a:solidFill>
                  <a:srgbClr val="F79646"/>
                </a:solidFill>
              </a:rPr>
              <a:t>: </a:t>
            </a:r>
            <a:endParaRPr lang="pt-BR" sz="1800" dirty="0">
              <a:solidFill>
                <a:srgbClr val="F79646"/>
              </a:solidFill>
            </a:endParaRPr>
          </a:p>
          <a:p>
            <a:pPr algn="l"/>
            <a:r>
              <a:rPr lang="pt-BR" sz="1800" dirty="0"/>
              <a:t>Introduzir o aluno na complexa temática das transposições e conexões de escala urbana através da concepção de um edifício ponte híbrido que conecta dois lados da cidade, segregados pela ferrovia</a:t>
            </a:r>
          </a:p>
          <a:p>
            <a:pPr algn="l"/>
            <a:endParaRPr lang="pt-BR" sz="1800" dirty="0"/>
          </a:p>
          <a:p>
            <a:pPr algn="l"/>
            <a:r>
              <a:rPr lang="pt-PT" sz="1800" b="1" dirty="0">
                <a:solidFill>
                  <a:srgbClr val="F79646"/>
                </a:solidFill>
              </a:rPr>
              <a:t>Objeto:</a:t>
            </a:r>
            <a:endParaRPr lang="pt-BR" sz="1800" dirty="0">
              <a:solidFill>
                <a:srgbClr val="F79646"/>
              </a:solidFill>
            </a:endParaRPr>
          </a:p>
          <a:p>
            <a:pPr algn="l"/>
            <a:r>
              <a:rPr lang="pt-PT" sz="1800" dirty="0"/>
              <a:t> </a:t>
            </a:r>
            <a:endParaRPr lang="pt-BR" sz="1800" dirty="0"/>
          </a:p>
          <a:p>
            <a:pPr algn="l"/>
            <a:r>
              <a:rPr lang="pt-PT" sz="1800" dirty="0"/>
              <a:t>Estudo preliminar de um edifício de transposição urbana, que abrigará a nova estação mooca, além de comércio, serviços, atividades culturais e demais itens que podem ser acrescidos individualmente.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31110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710" y="105875"/>
            <a:ext cx="8434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79646"/>
                </a:solidFill>
              </a:rPr>
              <a:t>Área de Projeto</a:t>
            </a:r>
            <a:endParaRPr lang="pt-BR" dirty="0"/>
          </a:p>
          <a:p>
            <a:pPr lvl="0"/>
            <a:endParaRPr lang="pt-BR" dirty="0"/>
          </a:p>
          <a:p>
            <a:pPr lvl="0"/>
            <a:endParaRPr lang="pt-BR" dirty="0"/>
          </a:p>
        </p:txBody>
      </p:sp>
      <p:pic>
        <p:nvPicPr>
          <p:cNvPr id="7" name="Imagem 6" descr="Uma imagem contendo arma&#10;&#10;Descrição gerada automaticamente">
            <a:extLst>
              <a:ext uri="{FF2B5EF4-FFF2-40B4-BE49-F238E27FC236}">
                <a16:creationId xmlns:a16="http://schemas.microsoft.com/office/drawing/2014/main" id="{F7A0B7C8-0ECB-415B-9185-3A7F065EF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1014412"/>
            <a:ext cx="90963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33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710" y="105875"/>
            <a:ext cx="8434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79646"/>
                </a:solidFill>
              </a:rPr>
              <a:t>Área de Projeto</a:t>
            </a:r>
            <a:endParaRPr lang="pt-BR" dirty="0"/>
          </a:p>
          <a:p>
            <a:pPr lvl="0"/>
            <a:endParaRPr lang="pt-BR" dirty="0"/>
          </a:p>
          <a:p>
            <a:pPr lvl="0"/>
            <a:endParaRPr lang="pt-BR" dirty="0"/>
          </a:p>
        </p:txBody>
      </p:sp>
      <p:pic>
        <p:nvPicPr>
          <p:cNvPr id="4" name="Imagem 3" descr="Cidade vista de cima&#10;&#10;Descrição gerada automaticamente">
            <a:extLst>
              <a:ext uri="{FF2B5EF4-FFF2-40B4-BE49-F238E27FC236}">
                <a16:creationId xmlns:a16="http://schemas.microsoft.com/office/drawing/2014/main" id="{B28E0BC8-0734-4C27-B1F1-D5860F0F88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759"/>
            <a:ext cx="9144000" cy="51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2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E35034-E9BF-49B4-93F0-B10C139786EF}"/>
              </a:ext>
            </a:extLst>
          </p:cNvPr>
          <p:cNvSpPr/>
          <p:nvPr/>
        </p:nvSpPr>
        <p:spPr>
          <a:xfrm>
            <a:off x="197931" y="251670"/>
            <a:ext cx="86692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EDIFÍCIOS DE TRANSPOSIÇÃO URBANA OU EDIFÍCIOS PONTE</a:t>
            </a:r>
          </a:p>
          <a:p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/>
              <a:t>Edifícios concebidos com a intenção de crias conexões, além de abrigar um programa de necessidades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197931" y="6293786"/>
            <a:ext cx="5825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Ponte Vecchio – Florença – 1345 - 1442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 descr="Pessoas andando na rua em frente de loja com cobertura de entrada de estabelecimento&#10;&#10;Descrição gerada automaticamente">
            <a:extLst>
              <a:ext uri="{FF2B5EF4-FFF2-40B4-BE49-F238E27FC236}">
                <a16:creationId xmlns:a16="http://schemas.microsoft.com/office/drawing/2014/main" id="{B2647B57-5CC2-4FC4-9D59-779CC5B1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1767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82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710" y="105875"/>
            <a:ext cx="8434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79646"/>
                </a:solidFill>
              </a:rPr>
              <a:t>Área de Projeto</a:t>
            </a:r>
            <a:endParaRPr lang="pt-BR" dirty="0"/>
          </a:p>
          <a:p>
            <a:pPr lvl="0"/>
            <a:endParaRPr lang="pt-BR" dirty="0"/>
          </a:p>
          <a:p>
            <a:pPr lvl="0"/>
            <a:endParaRPr lang="pt-BR" dirty="0"/>
          </a:p>
        </p:txBody>
      </p:sp>
      <p:pic>
        <p:nvPicPr>
          <p:cNvPr id="5" name="Imagem 4" descr="Prédio com várias janelas&#10;&#10;Descrição gerada automaticamente">
            <a:extLst>
              <a:ext uri="{FF2B5EF4-FFF2-40B4-BE49-F238E27FC236}">
                <a16:creationId xmlns:a16="http://schemas.microsoft.com/office/drawing/2014/main" id="{ED9691D3-A8CF-48C7-844A-3428C25EF5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05"/>
            <a:ext cx="9144000" cy="49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9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710" y="105875"/>
            <a:ext cx="8434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79646"/>
                </a:solidFill>
              </a:rPr>
              <a:t>Área de Projeto</a:t>
            </a:r>
            <a:endParaRPr lang="pt-BR" dirty="0"/>
          </a:p>
          <a:p>
            <a:pPr lvl="0"/>
            <a:endParaRPr lang="pt-BR" dirty="0"/>
          </a:p>
          <a:p>
            <a:pPr lvl="0"/>
            <a:endParaRPr lang="pt-BR" dirty="0"/>
          </a:p>
        </p:txBody>
      </p:sp>
      <p:pic>
        <p:nvPicPr>
          <p:cNvPr id="4" name="Imagem 3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7676A2F9-F431-4E9C-899C-0BC7DED600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0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52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736" y="543197"/>
            <a:ext cx="84342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79646"/>
                </a:solidFill>
              </a:rPr>
              <a:t>ELEMENTOS FUNDAMENTAIS DO TRABALHO:  </a:t>
            </a:r>
            <a:endParaRPr lang="pt-BR" dirty="0">
              <a:solidFill>
                <a:srgbClr val="F79646"/>
              </a:solidFill>
            </a:endParaRPr>
          </a:p>
          <a:p>
            <a:r>
              <a:rPr lang="pt-PT" dirty="0"/>
              <a:t> </a:t>
            </a:r>
            <a:endParaRPr lang="pt-BR" dirty="0"/>
          </a:p>
          <a:p>
            <a:pPr lvl="0"/>
            <a:r>
              <a:rPr lang="pt-PT" dirty="0"/>
              <a:t>O projeto deverá conter, no mínimo, o seguinte programa:</a:t>
            </a:r>
          </a:p>
          <a:p>
            <a:pPr lvl="0"/>
            <a:endParaRPr lang="pt-PT" dirty="0"/>
          </a:p>
          <a:p>
            <a:pPr marL="285750" lvl="0" indent="-285750">
              <a:buFontTx/>
              <a:buChar char="-"/>
            </a:pPr>
            <a:r>
              <a:rPr lang="pt-BR" dirty="0"/>
              <a:t>Estação Mooca da CPTM</a:t>
            </a:r>
          </a:p>
          <a:p>
            <a:pPr marL="285750" lvl="0" indent="-285750">
              <a:buFontTx/>
              <a:buChar char="-"/>
            </a:pPr>
            <a:r>
              <a:rPr lang="pt-BR" dirty="0"/>
              <a:t>Comércio e serviços (restaurantes, bares, lojas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pPr marL="285750" lvl="0" indent="-285750">
              <a:buFontTx/>
              <a:buChar char="-"/>
            </a:pPr>
            <a:r>
              <a:rPr lang="pt-BR" dirty="0"/>
              <a:t>Atividades culturais a critério do aluno</a:t>
            </a:r>
          </a:p>
          <a:p>
            <a:pPr lvl="0"/>
            <a:endParaRPr lang="pt-BR" dirty="0"/>
          </a:p>
          <a:p>
            <a:pPr marL="342900" lvl="0" indent="-342900">
              <a:buAutoNum type="arabicPeriod"/>
            </a:pPr>
            <a:r>
              <a:rPr lang="pt-BR" dirty="0"/>
              <a:t>O acessos principais à transposição deverão ser feitos por rampas, mas também poderão ser utilizadas escadas rolantes ou fixas e elevadores</a:t>
            </a:r>
          </a:p>
          <a:p>
            <a:pPr marL="342900" lvl="0" indent="-342900">
              <a:buAutoNum type="arabicPeriod"/>
            </a:pPr>
            <a:r>
              <a:rPr lang="pt-BR" dirty="0"/>
              <a:t>O sistema estrutural adotado deverá ser o concreto moldado </a:t>
            </a:r>
            <a:r>
              <a:rPr lang="pt-BR" i="1" dirty="0"/>
              <a:t>in loco, </a:t>
            </a:r>
            <a:r>
              <a:rPr lang="pt-BR" dirty="0"/>
              <a:t>mas será permitido o uso de cabos e tirantes</a:t>
            </a:r>
          </a:p>
          <a:p>
            <a:pPr marL="342900" lvl="0" indent="-342900">
              <a:buAutoNum type="arabicPeriod"/>
            </a:pPr>
            <a:r>
              <a:rPr lang="pt-BR" dirty="0"/>
              <a:t>O projeto será apresentado em nível de estudo preliminar e os produtos serão:</a:t>
            </a:r>
          </a:p>
          <a:p>
            <a:pPr lvl="0"/>
            <a:r>
              <a:rPr lang="pt-BR" dirty="0"/>
              <a:t>	</a:t>
            </a:r>
          </a:p>
          <a:p>
            <a:pPr marL="742950" lvl="1" indent="-285750">
              <a:buFontTx/>
              <a:buChar char="-"/>
            </a:pPr>
            <a:r>
              <a:rPr lang="pt-BR" dirty="0"/>
              <a:t>Plantas de todos os níveis propostos em escala 1/500</a:t>
            </a:r>
          </a:p>
          <a:p>
            <a:pPr marL="742950" lvl="1" indent="-285750">
              <a:buFontTx/>
              <a:buChar char="-"/>
            </a:pPr>
            <a:r>
              <a:rPr lang="pt-BR" dirty="0"/>
              <a:t>2 cortes na escala 1/500 (mínimo)</a:t>
            </a:r>
          </a:p>
          <a:p>
            <a:pPr marL="742950" lvl="1" indent="-285750">
              <a:buFontTx/>
              <a:buChar char="-"/>
            </a:pPr>
            <a:r>
              <a:rPr lang="pt-BR" dirty="0"/>
              <a:t>Perspectivas do edifício inserido no entorno</a:t>
            </a:r>
          </a:p>
          <a:p>
            <a:pPr marL="742950" lvl="1" indent="-285750">
              <a:buFontTx/>
              <a:buChar char="-"/>
            </a:pPr>
            <a:r>
              <a:rPr lang="pt-BR" dirty="0" err="1"/>
              <a:t>Maquele</a:t>
            </a:r>
            <a:r>
              <a:rPr lang="pt-BR" dirty="0"/>
              <a:t> volumétrica na escala 1/500</a:t>
            </a:r>
          </a:p>
          <a:p>
            <a:pPr marL="342900" lvl="0" indent="-342900">
              <a:buAutoNum type="arabicPeriod"/>
            </a:pPr>
            <a:endParaRPr lang="pt-BR" dirty="0"/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marL="285750" lvl="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82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197931" y="6293786"/>
            <a:ext cx="5825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Ponte Rialto – Veneza – 1588 a 1591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2" descr="Uma imagem contendo água, edifício, ao ar livre, barco&#10;&#10;Descrição gerada automaticamente">
            <a:extLst>
              <a:ext uri="{FF2B5EF4-FFF2-40B4-BE49-F238E27FC236}">
                <a16:creationId xmlns:a16="http://schemas.microsoft.com/office/drawing/2014/main" id="{AEA1D027-D506-4FF9-8A20-E13A17969F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01" y="1899614"/>
            <a:ext cx="5450174" cy="3058771"/>
          </a:xfrm>
          <a:prstGeom prst="rect">
            <a:avLst/>
          </a:prstGeom>
        </p:spPr>
      </p:pic>
      <p:pic>
        <p:nvPicPr>
          <p:cNvPr id="8" name="Imagem 7" descr="Pessoas andando na rua com prédio em cima&#10;&#10;Descrição gerada automaticamente">
            <a:extLst>
              <a:ext uri="{FF2B5EF4-FFF2-40B4-BE49-F238E27FC236}">
                <a16:creationId xmlns:a16="http://schemas.microsoft.com/office/drawing/2014/main" id="{610DB55A-7DCD-4A2F-BB5D-EE8E91F9EF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31" y="486561"/>
            <a:ext cx="4073904" cy="54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3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E35034-E9BF-49B4-93F0-B10C139786EF}"/>
              </a:ext>
            </a:extLst>
          </p:cNvPr>
          <p:cNvSpPr/>
          <p:nvPr/>
        </p:nvSpPr>
        <p:spPr>
          <a:xfrm>
            <a:off x="197931" y="251670"/>
            <a:ext cx="86692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EDIFÍCIOS DE TRANSPOSIÇÃO URBANA OU EDIFÍCIOS PONTE</a:t>
            </a:r>
          </a:p>
          <a:p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/>
              <a:t>Edifícios concebidos com a intenção de crias conexões, além de abrigar um programa de necessidades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 descr="Cidade vista de cima&#10;&#10;Descrição gerada automaticamente">
            <a:extLst>
              <a:ext uri="{FF2B5EF4-FFF2-40B4-BE49-F238E27FC236}">
                <a16:creationId xmlns:a16="http://schemas.microsoft.com/office/drawing/2014/main" id="{F8A82C0A-D597-42C5-AE50-9D3A724C1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8" y="1513554"/>
            <a:ext cx="7736314" cy="453322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197931" y="6109120"/>
            <a:ext cx="5825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Proposta de edifício ponte para Buenos Aires – ELEMENTAL 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8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197931" y="6109120"/>
            <a:ext cx="5825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Proposta de edifício ponte para Buenos Aires – ELEMENTAL 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2" descr="Vista aérea de uma cidade&#10;&#10;Descrição gerada automaticamente">
            <a:extLst>
              <a:ext uri="{FF2B5EF4-FFF2-40B4-BE49-F238E27FC236}">
                <a16:creationId xmlns:a16="http://schemas.microsoft.com/office/drawing/2014/main" id="{53404E50-33AF-4D27-9C46-FD0A8B1B8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6" y="168695"/>
            <a:ext cx="4456414" cy="5848312"/>
          </a:xfrm>
          <a:prstGeom prst="rect">
            <a:avLst/>
          </a:prstGeom>
        </p:spPr>
      </p:pic>
      <p:pic>
        <p:nvPicPr>
          <p:cNvPr id="8" name="Imagem 7" descr="Pessoas andando no parque&#10;&#10;Descrição gerada automaticamente">
            <a:extLst>
              <a:ext uri="{FF2B5EF4-FFF2-40B4-BE49-F238E27FC236}">
                <a16:creationId xmlns:a16="http://schemas.microsoft.com/office/drawing/2014/main" id="{78077B66-06B3-4232-9E4A-EFE3D4E1E3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87" y="2969007"/>
            <a:ext cx="4191580" cy="2727118"/>
          </a:xfrm>
          <a:prstGeom prst="rect">
            <a:avLst/>
          </a:prstGeom>
        </p:spPr>
      </p:pic>
      <p:pic>
        <p:nvPicPr>
          <p:cNvPr id="10" name="Imagem 9" descr="Vista de uma cidade na beira da janela&#10;&#10;Descrição gerada automaticamente">
            <a:extLst>
              <a:ext uri="{FF2B5EF4-FFF2-40B4-BE49-F238E27FC236}">
                <a16:creationId xmlns:a16="http://schemas.microsoft.com/office/drawing/2014/main" id="{6C9EA39A-F68B-4DD7-9284-922D95B10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87" y="521663"/>
            <a:ext cx="3688165" cy="24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3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Consurso</a:t>
            </a:r>
            <a:r>
              <a:rPr lang="pt-BR" dirty="0"/>
              <a:t> CURA </a:t>
            </a:r>
          </a:p>
          <a:p>
            <a:r>
              <a:rPr lang="pt-BR" dirty="0"/>
              <a:t>Transposições Urbanas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m 6" descr="Uma imagem contendo edifício, navio, avião, branco&#10;&#10;Descrição gerada automaticamente">
            <a:extLst>
              <a:ext uri="{FF2B5EF4-FFF2-40B4-BE49-F238E27FC236}">
                <a16:creationId xmlns:a16="http://schemas.microsoft.com/office/drawing/2014/main" id="{8DB85CEF-C0C7-4A63-8FAD-148152760A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36" y="161434"/>
            <a:ext cx="4658043" cy="65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4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Consurso</a:t>
            </a:r>
            <a:r>
              <a:rPr lang="pt-BR" dirty="0"/>
              <a:t> CURA </a:t>
            </a:r>
          </a:p>
          <a:p>
            <a:r>
              <a:rPr lang="pt-BR" dirty="0"/>
              <a:t>Transposições Urbanas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2" descr="Ponte e prédios ao fundo&#10;&#10;Descrição gerada automaticamente">
            <a:extLst>
              <a:ext uri="{FF2B5EF4-FFF2-40B4-BE49-F238E27FC236}">
                <a16:creationId xmlns:a16="http://schemas.microsoft.com/office/drawing/2014/main" id="{A0714CBD-2A99-48C4-AAAB-38765EC8FF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63" y="0"/>
            <a:ext cx="4718310" cy="3715205"/>
          </a:xfrm>
          <a:prstGeom prst="rect">
            <a:avLst/>
          </a:prstGeom>
        </p:spPr>
      </p:pic>
      <p:pic>
        <p:nvPicPr>
          <p:cNvPr id="5" name="Imagem 4" descr="Uma imagem contendo edifício, mulher, em pé, segurando&#10;&#10;Descrição gerada automaticamente">
            <a:extLst>
              <a:ext uri="{FF2B5EF4-FFF2-40B4-BE49-F238E27FC236}">
                <a16:creationId xmlns:a16="http://schemas.microsoft.com/office/drawing/2014/main" id="{F60F4CFE-4F57-49F7-AF9F-C83AC4F8DE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63" y="3280814"/>
            <a:ext cx="4718310" cy="35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9DF881-3A2A-4EAB-A157-96E414EDF0DC}"/>
              </a:ext>
            </a:extLst>
          </p:cNvPr>
          <p:cNvSpPr/>
          <p:nvPr/>
        </p:nvSpPr>
        <p:spPr>
          <a:xfrm>
            <a:off x="88874" y="161434"/>
            <a:ext cx="5825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Consurso</a:t>
            </a:r>
            <a:r>
              <a:rPr lang="pt-BR" dirty="0"/>
              <a:t> CURA </a:t>
            </a:r>
          </a:p>
          <a:p>
            <a:r>
              <a:rPr lang="pt-BR" dirty="0"/>
              <a:t>Transposições Urbanas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 descr="Uma imagem contendo screenshot, barco&#10;&#10;Descrição gerada automaticamente">
            <a:extLst>
              <a:ext uri="{FF2B5EF4-FFF2-40B4-BE49-F238E27FC236}">
                <a16:creationId xmlns:a16="http://schemas.microsoft.com/office/drawing/2014/main" id="{9C9E3E91-B058-4ADE-9AFE-57BF40CEB9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471"/>
            <a:ext cx="9144000" cy="38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88667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3762</TotalTime>
  <Words>322</Words>
  <Application>Microsoft Office PowerPoint</Application>
  <PresentationFormat>Apresentação na tela (4:3)</PresentationFormat>
  <Paragraphs>90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Arial</vt:lpstr>
      <vt:lpstr>Calibri</vt:lpstr>
      <vt:lpstr> Black </vt:lpstr>
      <vt:lpstr>exercício projetual 1  edifício de transposição urbana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 house</dc:title>
  <dc:creator>Ed Lucchini</dc:creator>
  <cp:lastModifiedBy>EDSON LUCCHINI JR</cp:lastModifiedBy>
  <cp:revision>91</cp:revision>
  <dcterms:created xsi:type="dcterms:W3CDTF">2013-04-21T23:11:12Z</dcterms:created>
  <dcterms:modified xsi:type="dcterms:W3CDTF">2020-02-11T18:28:25Z</dcterms:modified>
</cp:coreProperties>
</file>