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83" r:id="rId2"/>
    <p:sldId id="330" r:id="rId3"/>
    <p:sldId id="332" r:id="rId4"/>
    <p:sldId id="331" r:id="rId5"/>
    <p:sldId id="296" r:id="rId6"/>
    <p:sldId id="260" r:id="rId7"/>
    <p:sldId id="284" r:id="rId8"/>
    <p:sldId id="259" r:id="rId9"/>
    <p:sldId id="261" r:id="rId10"/>
    <p:sldId id="263" r:id="rId11"/>
    <p:sldId id="262" r:id="rId12"/>
    <p:sldId id="266" r:id="rId13"/>
    <p:sldId id="285" r:id="rId14"/>
    <p:sldId id="265" r:id="rId15"/>
    <p:sldId id="257" r:id="rId16"/>
    <p:sldId id="258" r:id="rId17"/>
    <p:sldId id="333" r:id="rId18"/>
    <p:sldId id="287" r:id="rId19"/>
    <p:sldId id="328" r:id="rId20"/>
    <p:sldId id="326" r:id="rId21"/>
    <p:sldId id="329" r:id="rId22"/>
    <p:sldId id="289" r:id="rId23"/>
    <p:sldId id="290" r:id="rId24"/>
    <p:sldId id="327" r:id="rId25"/>
    <p:sldId id="334" r:id="rId26"/>
    <p:sldId id="335" r:id="rId27"/>
    <p:sldId id="297" r:id="rId28"/>
    <p:sldId id="336" r:id="rId29"/>
    <p:sldId id="299" r:id="rId30"/>
    <p:sldId id="300" r:id="rId31"/>
    <p:sldId id="271" r:id="rId32"/>
    <p:sldId id="337" r:id="rId33"/>
    <p:sldId id="338" r:id="rId34"/>
    <p:sldId id="339" r:id="rId35"/>
    <p:sldId id="274" r:id="rId36"/>
    <p:sldId id="341" r:id="rId37"/>
    <p:sldId id="273" r:id="rId38"/>
    <p:sldId id="342" r:id="rId39"/>
    <p:sldId id="343" r:id="rId4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NAO KISHI" initials="SK" lastIdx="1" clrIdx="0">
    <p:extLst>
      <p:ext uri="{19B8F6BF-5375-455C-9EA6-DF929625EA0E}">
        <p15:presenceInfo xmlns:p15="http://schemas.microsoft.com/office/powerpoint/2012/main" userId="SUNAO KISH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8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8T22:01:04.697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0C6C2-F4D1-4391-8BBB-483BAB8FB5C7}" type="datetimeFigureOut">
              <a:rPr lang="pt-BR" smtClean="0"/>
              <a:t>19/08/2019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D617E-7044-43D1-B68B-7D0F9938DB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511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077A6-EB4D-4167-8B08-165A97EFE346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9482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077A6-EB4D-4167-8B08-165A97EFE346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781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>
            <a:extLst>
              <a:ext uri="{FF2B5EF4-FFF2-40B4-BE49-F238E27FC236}">
                <a16:creationId xmlns:a16="http://schemas.microsoft.com/office/drawing/2014/main" id="{5E89F28D-E96F-47BC-8031-DBEB5101ED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>
            <a:extLst>
              <a:ext uri="{FF2B5EF4-FFF2-40B4-BE49-F238E27FC236}">
                <a16:creationId xmlns:a16="http://schemas.microsoft.com/office/drawing/2014/main" id="{1CD4ADCF-D3E2-44DF-8B0F-3034F23AB1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1204" name="Espaço Reservado para Número de Slide 3">
            <a:extLst>
              <a:ext uri="{FF2B5EF4-FFF2-40B4-BE49-F238E27FC236}">
                <a16:creationId xmlns:a16="http://schemas.microsoft.com/office/drawing/2014/main" id="{CC865A27-25A6-40E5-B373-4ED742ACDA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140A671-2846-4E4B-8977-3ADE63100FDD}" type="slidenum">
              <a:rPr lang="pt-BR" altLang="pt-BR"/>
              <a:pPr eaLnBrk="1" hangingPunct="1"/>
              <a:t>27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77897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CB32-1A44-44EE-B022-8CC153EC57BB}" type="datetimeFigureOut">
              <a:rPr lang="pt-BR" smtClean="0"/>
              <a:pPr/>
              <a:t>19/08/2019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3AAE-9A4B-4CC9-9E46-7A047049AE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8225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CB32-1A44-44EE-B022-8CC153EC57BB}" type="datetimeFigureOut">
              <a:rPr lang="pt-BR" smtClean="0"/>
              <a:pPr/>
              <a:t>19/08/2019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3AAE-9A4B-4CC9-9E46-7A047049AE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17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CB32-1A44-44EE-B022-8CC153EC57BB}" type="datetimeFigureOut">
              <a:rPr lang="pt-BR" smtClean="0"/>
              <a:pPr/>
              <a:t>19/08/2019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3AAE-9A4B-4CC9-9E46-7A047049AE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512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CB32-1A44-44EE-B022-8CC153EC57BB}" type="datetimeFigureOut">
              <a:rPr lang="pt-BR" smtClean="0"/>
              <a:pPr/>
              <a:t>19/08/2019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3AAE-9A4B-4CC9-9E46-7A047049AE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9676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CB32-1A44-44EE-B022-8CC153EC57BB}" type="datetimeFigureOut">
              <a:rPr lang="pt-BR" smtClean="0"/>
              <a:pPr/>
              <a:t>19/08/2019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3AAE-9A4B-4CC9-9E46-7A047049AE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997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CB32-1A44-44EE-B022-8CC153EC57BB}" type="datetimeFigureOut">
              <a:rPr lang="pt-BR" smtClean="0"/>
              <a:pPr/>
              <a:t>19/08/2019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3AAE-9A4B-4CC9-9E46-7A047049AE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419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CB32-1A44-44EE-B022-8CC153EC57BB}" type="datetimeFigureOut">
              <a:rPr lang="pt-BR" smtClean="0"/>
              <a:pPr/>
              <a:t>19/08/2019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3AAE-9A4B-4CC9-9E46-7A047049AE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466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CB32-1A44-44EE-B022-8CC153EC57BB}" type="datetimeFigureOut">
              <a:rPr lang="pt-BR" smtClean="0"/>
              <a:pPr/>
              <a:t>19/08/2019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3AAE-9A4B-4CC9-9E46-7A047049AE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470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CB32-1A44-44EE-B022-8CC153EC57BB}" type="datetimeFigureOut">
              <a:rPr lang="pt-BR" smtClean="0"/>
              <a:pPr/>
              <a:t>19/08/2019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3AAE-9A4B-4CC9-9E46-7A047049AE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913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CB32-1A44-44EE-B022-8CC153EC57BB}" type="datetimeFigureOut">
              <a:rPr lang="pt-BR" smtClean="0"/>
              <a:pPr/>
              <a:t>19/08/2019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3AAE-9A4B-4CC9-9E46-7A047049AE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1998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CB32-1A44-44EE-B022-8CC153EC57BB}" type="datetimeFigureOut">
              <a:rPr lang="pt-BR" smtClean="0"/>
              <a:pPr/>
              <a:t>19/08/2019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3AAE-9A4B-4CC9-9E46-7A047049AE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945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ACB32-1A44-44EE-B022-8CC153EC57BB}" type="datetimeFigureOut">
              <a:rPr lang="pt-BR" smtClean="0"/>
              <a:pPr/>
              <a:t>19/08/2019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43AAE-9A4B-4CC9-9E46-7A047049AE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20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lydLfMICU4" TargetMode="External"/><Relationship Id="rId4" Type="http://schemas.openxmlformats.org/officeDocument/2006/relationships/hyperlink" Target="https://www.youtube.com/watch?v=YlydLfMICU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q92-_c5IMCs?feature=oembed" TargetMode="External"/><Relationship Id="rId4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LrzUCAbi1yk?feature=oembed" TargetMode="External"/><Relationship Id="rId4" Type="http://schemas.openxmlformats.org/officeDocument/2006/relationships/image" Target="../media/image2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g6j9QkoNPY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0D7CCFE-D7E6-4F67-AAA0-397E85416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3263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640561"/>
            <a:ext cx="3766337" cy="1509931"/>
          </a:xfrm>
          <a:solidFill>
            <a:schemeClr val="bg2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3500" dirty="0" err="1">
                <a:solidFill>
                  <a:srgbClr val="000000"/>
                </a:solidFill>
              </a:rPr>
              <a:t>Projeto</a:t>
            </a:r>
            <a:r>
              <a:rPr lang="en-US" sz="3500" dirty="0">
                <a:solidFill>
                  <a:srgbClr val="000000"/>
                </a:solidFill>
              </a:rPr>
              <a:t> 3 </a:t>
            </a:r>
            <a:br>
              <a:rPr lang="en-US" sz="3500" dirty="0">
                <a:solidFill>
                  <a:srgbClr val="000000"/>
                </a:solidFill>
              </a:rPr>
            </a:br>
            <a:br>
              <a:rPr lang="en-US" sz="3500" dirty="0">
                <a:solidFill>
                  <a:srgbClr val="000000"/>
                </a:solidFill>
              </a:rPr>
            </a:br>
            <a:r>
              <a:rPr lang="en-US" sz="3500" dirty="0" err="1">
                <a:solidFill>
                  <a:srgbClr val="000000"/>
                </a:solidFill>
              </a:rPr>
              <a:t>Atividade</a:t>
            </a:r>
            <a:r>
              <a:rPr lang="en-US" sz="3500" dirty="0">
                <a:solidFill>
                  <a:srgbClr val="000000"/>
                </a:solidFill>
              </a:rPr>
              <a:t> MATEC 1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19872" y="3933055"/>
            <a:ext cx="5018659" cy="2924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/>
              </a:rPr>
              <a:t>AGLOMERANTES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-22860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Cimento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Portland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/>
              </a:rPr>
              <a:t>Cal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Gesso</a:t>
            </a:r>
          </a:p>
        </p:txBody>
      </p:sp>
    </p:spTree>
    <p:extLst>
      <p:ext uri="{BB962C8B-B14F-4D97-AF65-F5344CB8AC3E}">
        <p14:creationId xmlns:p14="http://schemas.microsoft.com/office/powerpoint/2010/main" val="1354547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39849" y="1808026"/>
            <a:ext cx="1800200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CALCÁRIO</a:t>
            </a:r>
          </a:p>
        </p:txBody>
      </p:sp>
      <p:sp>
        <p:nvSpPr>
          <p:cNvPr id="3" name="Retângulo 2"/>
          <p:cNvSpPr/>
          <p:nvPr/>
        </p:nvSpPr>
        <p:spPr>
          <a:xfrm>
            <a:off x="817509" y="3042956"/>
            <a:ext cx="1800200" cy="6020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ARGILA</a:t>
            </a:r>
          </a:p>
        </p:txBody>
      </p:sp>
      <p:sp>
        <p:nvSpPr>
          <p:cNvPr id="4" name="Retângulo 3"/>
          <p:cNvSpPr/>
          <p:nvPr/>
        </p:nvSpPr>
        <p:spPr>
          <a:xfrm>
            <a:off x="3059832" y="2420888"/>
            <a:ext cx="3024336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CALCINAÇÃO 1450 °C</a:t>
            </a:r>
          </a:p>
        </p:txBody>
      </p:sp>
      <p:sp>
        <p:nvSpPr>
          <p:cNvPr id="5" name="Retângulo 4"/>
          <p:cNvSpPr/>
          <p:nvPr/>
        </p:nvSpPr>
        <p:spPr>
          <a:xfrm>
            <a:off x="6527068" y="2055757"/>
            <a:ext cx="1069268" cy="74897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CLINQUER</a:t>
            </a:r>
          </a:p>
        </p:txBody>
      </p:sp>
      <p:sp>
        <p:nvSpPr>
          <p:cNvPr id="6" name="Elipse 5"/>
          <p:cNvSpPr/>
          <p:nvPr/>
        </p:nvSpPr>
        <p:spPr>
          <a:xfrm>
            <a:off x="6182938" y="4063884"/>
            <a:ext cx="1727118" cy="914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MOAGEM</a:t>
            </a:r>
          </a:p>
        </p:txBody>
      </p:sp>
      <p:sp>
        <p:nvSpPr>
          <p:cNvPr id="7" name="Retângulo 6"/>
          <p:cNvSpPr/>
          <p:nvPr/>
        </p:nvSpPr>
        <p:spPr>
          <a:xfrm>
            <a:off x="7048840" y="2878536"/>
            <a:ext cx="2051887" cy="10969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ADIÇÕES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GESSO 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(sulfato de cálcio)</a:t>
            </a:r>
          </a:p>
        </p:txBody>
      </p:sp>
      <p:sp>
        <p:nvSpPr>
          <p:cNvPr id="9" name="Seta para baixo 8"/>
          <p:cNvSpPr/>
          <p:nvPr/>
        </p:nvSpPr>
        <p:spPr>
          <a:xfrm>
            <a:off x="6804182" y="5242285"/>
            <a:ext cx="484632" cy="978408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13" name="Conector reto 12"/>
          <p:cNvCxnSpPr>
            <a:stCxn id="2" idx="2"/>
            <a:endCxn id="3" idx="0"/>
          </p:cNvCxnSpPr>
          <p:nvPr/>
        </p:nvCxnSpPr>
        <p:spPr>
          <a:xfrm flipH="1">
            <a:off x="1717609" y="2384090"/>
            <a:ext cx="22340" cy="658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V="1">
            <a:off x="1728779" y="2693368"/>
            <a:ext cx="1259045" cy="201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>
            <a:stCxn id="4" idx="3"/>
          </p:cNvCxnSpPr>
          <p:nvPr/>
        </p:nvCxnSpPr>
        <p:spPr>
          <a:xfrm>
            <a:off x="6084168" y="2600908"/>
            <a:ext cx="4429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>
            <a:cxnSpLocks/>
            <a:stCxn id="5" idx="2"/>
            <a:endCxn id="6" idx="0"/>
          </p:cNvCxnSpPr>
          <p:nvPr/>
        </p:nvCxnSpPr>
        <p:spPr>
          <a:xfrm flipH="1">
            <a:off x="7046497" y="2804736"/>
            <a:ext cx="15205" cy="1259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>
            <a:cxnSpLocks/>
            <a:stCxn id="6" idx="4"/>
            <a:endCxn id="9" idx="0"/>
          </p:cNvCxnSpPr>
          <p:nvPr/>
        </p:nvCxnSpPr>
        <p:spPr>
          <a:xfrm>
            <a:off x="7046497" y="4978284"/>
            <a:ext cx="1" cy="264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DA604E8-58EF-4C90-9DD4-BB703D9D7D06}"/>
              </a:ext>
            </a:extLst>
          </p:cNvPr>
          <p:cNvSpPr txBox="1"/>
          <p:nvPr/>
        </p:nvSpPr>
        <p:spPr>
          <a:xfrm>
            <a:off x="6419242" y="6300028"/>
            <a:ext cx="1254511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/>
              <a:t>EXPEDIÇÃO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373B389-F152-4531-AFAD-A3CD98DD5D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62"/>
          <a:stretch/>
        </p:blipFill>
        <p:spPr>
          <a:xfrm>
            <a:off x="0" y="-32522"/>
            <a:ext cx="9144000" cy="1589314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7065FA50-C131-4243-8498-32019E131932}"/>
              </a:ext>
            </a:extLst>
          </p:cNvPr>
          <p:cNvSpPr txBox="1"/>
          <p:nvPr/>
        </p:nvSpPr>
        <p:spPr>
          <a:xfrm>
            <a:off x="873984" y="36575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FLUXOGRAMA DE PRODUÇÃO</a:t>
            </a:r>
          </a:p>
          <a:p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883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03FF5F7-29AA-4832-8091-654BD45255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62"/>
          <a:stretch/>
        </p:blipFill>
        <p:spPr>
          <a:xfrm>
            <a:off x="0" y="-32522"/>
            <a:ext cx="9144000" cy="158931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750640" y="531302"/>
            <a:ext cx="764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FLUXOGRAMA DA FABRICAÇÃO DO CIMENTO PORTLAND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D588DBF-F269-4499-94A5-AE62D9F3B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40" y="1656875"/>
            <a:ext cx="7642720" cy="4929555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A9370803-44B0-482A-BEAE-D55ABC43B153}"/>
              </a:ext>
            </a:extLst>
          </p:cNvPr>
          <p:cNvSpPr txBox="1"/>
          <p:nvPr/>
        </p:nvSpPr>
        <p:spPr>
          <a:xfrm>
            <a:off x="251520" y="6196662"/>
            <a:ext cx="562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MONTCALM – Montagens Industriais</a:t>
            </a:r>
          </a:p>
        </p:txBody>
      </p:sp>
    </p:spTree>
    <p:extLst>
      <p:ext uri="{BB962C8B-B14F-4D97-AF65-F5344CB8AC3E}">
        <p14:creationId xmlns:p14="http://schemas.microsoft.com/office/powerpoint/2010/main" val="1259774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DCIM\100MEDIA\IMAG01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" t="64142" r="3794" b="5064"/>
          <a:stretch/>
        </p:blipFill>
        <p:spPr bwMode="auto">
          <a:xfrm rot="16200000">
            <a:off x="4498517" y="2325685"/>
            <a:ext cx="5344357" cy="279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DCIM\100MEDIA\IMAG01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" t="30429" r="10078" b="48848"/>
          <a:stretch/>
        </p:blipFill>
        <p:spPr bwMode="auto">
          <a:xfrm rot="16200000">
            <a:off x="1779475" y="2116330"/>
            <a:ext cx="5344358" cy="263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DCIM\100MEDIA\IMAG014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" r="2137" b="71425"/>
          <a:stretch/>
        </p:blipFill>
        <p:spPr bwMode="auto">
          <a:xfrm rot="16200000">
            <a:off x="-908122" y="1996354"/>
            <a:ext cx="5487635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619672" y="6294268"/>
            <a:ext cx="3264030" cy="4253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PARQUE INDUSTRIAL</a:t>
            </a:r>
          </a:p>
        </p:txBody>
      </p:sp>
      <p:sp>
        <p:nvSpPr>
          <p:cNvPr id="9" name="Retângulo 8"/>
          <p:cNvSpPr/>
          <p:nvPr/>
        </p:nvSpPr>
        <p:spPr>
          <a:xfrm>
            <a:off x="6156176" y="212438"/>
            <a:ext cx="2387460" cy="6724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0" name="Picture 6" descr="F:\DCIM\100MEDIA\IMAG014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54" t="17413" r="106191" b="50000"/>
          <a:stretch/>
        </p:blipFill>
        <p:spPr bwMode="auto">
          <a:xfrm rot="16200000">
            <a:off x="3298789" y="6919441"/>
            <a:ext cx="1980993" cy="158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DCIM\100MEDIA\IMAG014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70" t="31486" r="3026" b="36754"/>
          <a:stretch/>
        </p:blipFill>
        <p:spPr bwMode="auto">
          <a:xfrm rot="16200000">
            <a:off x="7180932" y="-480984"/>
            <a:ext cx="387927" cy="202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089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ídia Online 2" title="COMO É FEITO CIMENTO #Boravê 🔵Manual do Mundo">
            <a:hlinkClick r:id="" action="ppaction://media"/>
            <a:extLst>
              <a:ext uri="{FF2B5EF4-FFF2-40B4-BE49-F238E27FC236}">
                <a16:creationId xmlns:a16="http://schemas.microsoft.com/office/drawing/2014/main" id="{1CCDA6D9-E6F5-4A44-B874-421532E1C85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1556792"/>
            <a:ext cx="4572000" cy="257175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487145F3-A12D-4F8C-AEC6-B58DB7A07BC0}"/>
              </a:ext>
            </a:extLst>
          </p:cNvPr>
          <p:cNvSpPr/>
          <p:nvPr/>
        </p:nvSpPr>
        <p:spPr>
          <a:xfrm>
            <a:off x="2123728" y="4581128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4"/>
              </a:rPr>
              <a:t>https://www.youtube.com/watch?v=YlydLfMICU4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1573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ATEC I IMAGENS AGLOMERANTE\DSC028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585640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ta para a direita 5"/>
          <p:cNvSpPr/>
          <p:nvPr/>
        </p:nvSpPr>
        <p:spPr>
          <a:xfrm rot="19331892">
            <a:off x="2191818" y="4899006"/>
            <a:ext cx="159013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 rot="2547265">
            <a:off x="2196935" y="2728967"/>
            <a:ext cx="1635235" cy="211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2366480" y="3860719"/>
            <a:ext cx="1296144" cy="2001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baixo 8"/>
          <p:cNvSpPr/>
          <p:nvPr/>
        </p:nvSpPr>
        <p:spPr>
          <a:xfrm rot="19493809">
            <a:off x="5375831" y="1179932"/>
            <a:ext cx="242316" cy="28723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39552" y="1748164"/>
            <a:ext cx="192251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CLASSE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39552" y="3465069"/>
            <a:ext cx="192251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ADIÇÃO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64247" y="4869160"/>
            <a:ext cx="192251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CIMENTO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PORTLAND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211960" y="692696"/>
            <a:ext cx="2736304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FABRICANTE</a:t>
            </a:r>
          </a:p>
        </p:txBody>
      </p:sp>
    </p:spTree>
    <p:extLst>
      <p:ext uri="{BB962C8B-B14F-4D97-AF65-F5344CB8AC3E}">
        <p14:creationId xmlns:p14="http://schemas.microsoft.com/office/powerpoint/2010/main" val="1905600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48986"/>
              </p:ext>
            </p:extLst>
          </p:nvPr>
        </p:nvGraphicFramePr>
        <p:xfrm>
          <a:off x="107504" y="1720271"/>
          <a:ext cx="8856984" cy="444503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8098">
                <a:tc>
                  <a:txBody>
                    <a:bodyPr/>
                    <a:lstStyle/>
                    <a:p>
                      <a:r>
                        <a:rPr lang="pt-BR" dirty="0"/>
                        <a:t>DENOMINAÇÃO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   TIPOS DE ADIÇÃO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SIGLA</a:t>
                      </a:r>
                    </a:p>
                    <a:p>
                      <a:pPr algn="ctr"/>
                      <a:r>
                        <a:rPr lang="pt-BR" dirty="0"/>
                        <a:t>TIPO CLASSE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NBR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098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C.P.</a:t>
                      </a:r>
                      <a:r>
                        <a:rPr lang="pt-BR" sz="1600" b="1" baseline="0" dirty="0"/>
                        <a:t> COMUM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dirty="0"/>
                        <a:t>Escória, </a:t>
                      </a:r>
                      <a:r>
                        <a:rPr lang="pt-BR" sz="1400" b="1" dirty="0" err="1"/>
                        <a:t>pozolana</a:t>
                      </a:r>
                      <a:r>
                        <a:rPr lang="pt-BR" sz="1400" b="1" dirty="0"/>
                        <a:t> ou </a:t>
                      </a:r>
                      <a:r>
                        <a:rPr lang="pt-BR" sz="1400" b="1" dirty="0" err="1"/>
                        <a:t>filer</a:t>
                      </a:r>
                      <a:r>
                        <a:rPr lang="pt-BR" sz="1400" b="1" dirty="0"/>
                        <a:t> ( até 3%)</a:t>
                      </a:r>
                    </a:p>
                    <a:p>
                      <a:endParaRPr lang="pt-BR" sz="1400" b="1" dirty="0"/>
                    </a:p>
                    <a:p>
                      <a:r>
                        <a:rPr lang="pt-BR" sz="1400" b="1" dirty="0"/>
                        <a:t>Escória ( 6-34%)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dirty="0"/>
                        <a:t>CP I-S-32</a:t>
                      </a:r>
                    </a:p>
                    <a:p>
                      <a:r>
                        <a:rPr lang="pt-BR" sz="1400" b="1" dirty="0"/>
                        <a:t>CP I-S-40</a:t>
                      </a:r>
                    </a:p>
                    <a:p>
                      <a:r>
                        <a:rPr lang="pt-BR" sz="1400" b="1" dirty="0"/>
                        <a:t>CP I-E-32</a:t>
                      </a:r>
                    </a:p>
                    <a:p>
                      <a:r>
                        <a:rPr lang="pt-BR" sz="1400" b="1" dirty="0"/>
                        <a:t>CP I-E-40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  <a:p>
                      <a:pPr algn="ctr"/>
                      <a:r>
                        <a:rPr lang="pt-BR" dirty="0"/>
                        <a:t>       5732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098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C.P. COMPOSTO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1" dirty="0"/>
                        <a:t>Escória</a:t>
                      </a:r>
                      <a:r>
                        <a:rPr lang="pt-BR" sz="1200" b="1" baseline="0" dirty="0"/>
                        <a:t> (6-14%)</a:t>
                      </a:r>
                    </a:p>
                    <a:p>
                      <a:endParaRPr lang="pt-BR" sz="1200" b="1" baseline="0" dirty="0"/>
                    </a:p>
                    <a:p>
                      <a:r>
                        <a:rPr lang="pt-BR" sz="1200" b="1" baseline="0" dirty="0" err="1"/>
                        <a:t>Pozolana</a:t>
                      </a:r>
                      <a:r>
                        <a:rPr lang="pt-BR" sz="1200" b="1" baseline="0" dirty="0"/>
                        <a:t> (6-14%)</a:t>
                      </a:r>
                    </a:p>
                    <a:p>
                      <a:r>
                        <a:rPr lang="pt-BR" sz="1200" b="1" baseline="0" dirty="0" err="1"/>
                        <a:t>Filer</a:t>
                      </a:r>
                      <a:r>
                        <a:rPr lang="pt-BR" sz="1200" b="1" baseline="0" dirty="0"/>
                        <a:t> (6-10%)</a:t>
                      </a:r>
                      <a:endParaRPr lang="pt-B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1" dirty="0"/>
                        <a:t>CP II-E-32</a:t>
                      </a:r>
                    </a:p>
                    <a:p>
                      <a:r>
                        <a:rPr lang="pt-BR" sz="1200" b="1" dirty="0"/>
                        <a:t>CP II-E-40</a:t>
                      </a:r>
                    </a:p>
                    <a:p>
                      <a:r>
                        <a:rPr lang="pt-BR" sz="1200" b="1" dirty="0"/>
                        <a:t>CP II-Z-32</a:t>
                      </a:r>
                    </a:p>
                    <a:p>
                      <a:r>
                        <a:rPr lang="pt-BR" sz="1200" b="1" dirty="0"/>
                        <a:t>CP II-F-32</a:t>
                      </a:r>
                    </a:p>
                    <a:p>
                      <a:r>
                        <a:rPr lang="pt-BR" sz="1200" b="1" dirty="0"/>
                        <a:t>CP II-F-40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  <a:p>
                      <a:pPr algn="ctr"/>
                      <a:r>
                        <a:rPr lang="pt-BR" dirty="0"/>
                        <a:t>     11.578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564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C.P. DE ALTO FORNO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1" dirty="0"/>
                        <a:t>Escória</a:t>
                      </a:r>
                      <a:r>
                        <a:rPr lang="pt-BR" sz="1200" b="1" baseline="0" dirty="0"/>
                        <a:t> (35-70%)</a:t>
                      </a:r>
                      <a:endParaRPr lang="pt-B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1" dirty="0"/>
                        <a:t>CP III-32</a:t>
                      </a:r>
                    </a:p>
                    <a:p>
                      <a:r>
                        <a:rPr lang="pt-BR" sz="1200" b="1" dirty="0"/>
                        <a:t>CP III-40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      5.735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532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C.P. POZOLÂMICO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1" dirty="0" err="1"/>
                        <a:t>Pozolana</a:t>
                      </a:r>
                      <a:r>
                        <a:rPr lang="pt-BR" sz="1200" b="1" dirty="0"/>
                        <a:t> ( (15-50%)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1" dirty="0"/>
                        <a:t>CP IV-32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aseline="0" dirty="0"/>
                        <a:t>      </a:t>
                      </a:r>
                      <a:r>
                        <a:rPr lang="pt-BR" dirty="0"/>
                        <a:t>5.733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566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C.P. ARI- (alta resistência inicial)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1" dirty="0"/>
                        <a:t>Material</a:t>
                      </a:r>
                      <a:r>
                        <a:rPr lang="pt-BR" sz="1200" b="1" baseline="0" dirty="0"/>
                        <a:t> carbonático até (5%)</a:t>
                      </a:r>
                      <a:endParaRPr lang="pt-B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1" dirty="0"/>
                        <a:t>CP V -ARI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      5.733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843716" y="281151"/>
            <a:ext cx="77048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IBRACON-INSTITUTO BRASILEIRO DO CONCRETO</a:t>
            </a:r>
          </a:p>
          <a:p>
            <a:pPr algn="ctr"/>
            <a:r>
              <a:rPr lang="pt-BR" sz="2400" b="1" dirty="0"/>
              <a:t>TIPOS DE CIMENTO PORTLAND FABRICADO NO BRASIL</a:t>
            </a:r>
          </a:p>
        </p:txBody>
      </p:sp>
    </p:spTree>
    <p:extLst>
      <p:ext uri="{BB962C8B-B14F-4D97-AF65-F5344CB8AC3E}">
        <p14:creationId xmlns:p14="http://schemas.microsoft.com/office/powerpoint/2010/main" val="325906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782742"/>
              </p:ext>
            </p:extLst>
          </p:nvPr>
        </p:nvGraphicFramePr>
        <p:xfrm>
          <a:off x="323528" y="2204864"/>
          <a:ext cx="8496942" cy="350668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60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pt-BR" dirty="0"/>
                        <a:t>DENOMINAÇÃO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TIPO</a:t>
                      </a:r>
                      <a:r>
                        <a:rPr lang="pt-BR" b="1" baseline="0" dirty="0"/>
                        <a:t> DE ADIÇÃO/CLASSE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NBR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C.P.</a:t>
                      </a:r>
                      <a:r>
                        <a:rPr lang="pt-BR" b="1" baseline="0" dirty="0"/>
                        <a:t> RESISTENTE A </a:t>
                      </a:r>
                      <a:r>
                        <a:rPr lang="pt-BR" b="1" baseline="0" dirty="0">
                          <a:highlight>
                            <a:srgbClr val="FFFF00"/>
                          </a:highlight>
                        </a:rPr>
                        <a:t>SULFATOS</a:t>
                      </a:r>
                      <a:endParaRPr lang="pt-BR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C.P. RS</a:t>
                      </a:r>
                    </a:p>
                    <a:p>
                      <a:pPr algn="ctr"/>
                      <a:r>
                        <a:rPr lang="pt-BR" b="1" dirty="0"/>
                        <a:t>Exemplos:</a:t>
                      </a:r>
                      <a:r>
                        <a:rPr lang="pt-BR" b="1" baseline="0" dirty="0"/>
                        <a:t> C.P. V-ARI - RS</a:t>
                      </a:r>
                    </a:p>
                    <a:p>
                      <a:pPr algn="ctr"/>
                      <a:r>
                        <a:rPr lang="pt-BR" b="1" baseline="0" dirty="0"/>
                        <a:t>                    C.P. III-32 - RS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5.737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C.P. BAIXO CALOR DE HIDRATAÇÃO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C.P.</a:t>
                      </a:r>
                      <a:r>
                        <a:rPr lang="pt-BR" b="1" baseline="0" dirty="0"/>
                        <a:t> IV – 32- BC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13.116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C.P.</a:t>
                      </a:r>
                      <a:r>
                        <a:rPr lang="pt-BR" b="1" baseline="0" dirty="0"/>
                        <a:t> BRANCO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Estrutural</a:t>
                      </a:r>
                      <a:r>
                        <a:rPr lang="pt-BR" b="1" baseline="0" dirty="0"/>
                        <a:t> CPB  - 32</a:t>
                      </a:r>
                    </a:p>
                    <a:p>
                      <a:pPr algn="ctr"/>
                      <a:endParaRPr lang="pt-BR" b="1" baseline="0" dirty="0"/>
                    </a:p>
                    <a:p>
                      <a:pPr algn="ctr"/>
                      <a:r>
                        <a:rPr lang="pt-BR" b="1" baseline="0" dirty="0"/>
                        <a:t>Não Estrutural  CPB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12.989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1115616" y="332656"/>
            <a:ext cx="73448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IBRACON-INSTITUTO BRASILEIRO DO CONCRETO</a:t>
            </a:r>
          </a:p>
          <a:p>
            <a:r>
              <a:rPr lang="pt-BR" sz="2400" b="1" dirty="0"/>
              <a:t>TIPOS PORTLAND DE CIMENTO FABRICADO NO BRASIL</a:t>
            </a:r>
          </a:p>
        </p:txBody>
      </p:sp>
    </p:spTree>
    <p:extLst>
      <p:ext uri="{BB962C8B-B14F-4D97-AF65-F5344CB8AC3E}">
        <p14:creationId xmlns:p14="http://schemas.microsoft.com/office/powerpoint/2010/main" val="3011565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0D7CCFE-D7E6-4F67-AAA0-397E85416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3263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660EB149-FE3A-495B-91E8-292DE4217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72426"/>
            <a:ext cx="8229600" cy="1143000"/>
          </a:xfrm>
        </p:spPr>
        <p:txBody>
          <a:bodyPr/>
          <a:lstStyle/>
          <a:p>
            <a:r>
              <a:rPr lang="pt-BR" b="1" cap="all" dirty="0"/>
              <a:t>CAL</a:t>
            </a:r>
          </a:p>
        </p:txBody>
      </p:sp>
    </p:spTree>
    <p:extLst>
      <p:ext uri="{BB962C8B-B14F-4D97-AF65-F5344CB8AC3E}">
        <p14:creationId xmlns:p14="http://schemas.microsoft.com/office/powerpoint/2010/main" val="106697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3305" y="3140968"/>
            <a:ext cx="8352928" cy="23083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FF0000"/>
                </a:solidFill>
              </a:rPr>
              <a:t>A CAL </a:t>
            </a:r>
            <a:r>
              <a:rPr lang="pt-BR" sz="2400" b="1" dirty="0"/>
              <a:t>foi utilizada como AGLOMERANTE pelos romanos, egípcios e chineses em construções como a Via </a:t>
            </a:r>
            <a:r>
              <a:rPr lang="pt-BR" sz="2400" b="1" dirty="0" err="1"/>
              <a:t>Apia</a:t>
            </a:r>
            <a:r>
              <a:rPr lang="pt-BR" sz="2400" b="1" dirty="0"/>
              <a:t>, as Pirâmides e a Grande Muralha</a:t>
            </a:r>
          </a:p>
          <a:p>
            <a:pPr algn="just"/>
            <a:endParaRPr lang="pt-BR" sz="2400" b="1" dirty="0"/>
          </a:p>
          <a:p>
            <a:pPr algn="just"/>
            <a:r>
              <a:rPr lang="pt-BR" sz="2400" b="1" dirty="0">
                <a:solidFill>
                  <a:srgbClr val="FF0000"/>
                </a:solidFill>
              </a:rPr>
              <a:t>1824</a:t>
            </a:r>
            <a:r>
              <a:rPr lang="pt-BR" sz="2400" b="1" dirty="0"/>
              <a:t> uso do </a:t>
            </a:r>
            <a:r>
              <a:rPr lang="pt-BR" sz="2400" b="1" dirty="0">
                <a:solidFill>
                  <a:srgbClr val="FF0000"/>
                </a:solidFill>
              </a:rPr>
              <a:t>CIMENTO</a:t>
            </a:r>
            <a:r>
              <a:rPr lang="pt-BR" sz="2400" b="1" dirty="0"/>
              <a:t> como </a:t>
            </a:r>
            <a:r>
              <a:rPr lang="pt-BR" sz="2400" b="1" dirty="0">
                <a:solidFill>
                  <a:srgbClr val="FF0000"/>
                </a:solidFill>
              </a:rPr>
              <a:t>AGLOMERANTE</a:t>
            </a:r>
          </a:p>
          <a:p>
            <a:pPr algn="just"/>
            <a:endParaRPr lang="pt-BR" sz="2400" b="1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9ECC582-E2C2-4ACF-BA0D-41C249FF0E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62"/>
          <a:stretch/>
        </p:blipFill>
        <p:spPr>
          <a:xfrm>
            <a:off x="0" y="-33469"/>
            <a:ext cx="9144000" cy="158931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B05C09F4-3A53-4868-A851-7154892A4E45}"/>
              </a:ext>
            </a:extLst>
          </p:cNvPr>
          <p:cNvSpPr txBox="1"/>
          <p:nvPr/>
        </p:nvSpPr>
        <p:spPr>
          <a:xfrm>
            <a:off x="969369" y="35511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A CAL - HISTÓRICO</a:t>
            </a:r>
          </a:p>
          <a:p>
            <a:pPr algn="ctr"/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019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13947FC-CD5C-4540-9A1F-7841B7A12312}"/>
              </a:ext>
            </a:extLst>
          </p:cNvPr>
          <p:cNvSpPr/>
          <p:nvPr/>
        </p:nvSpPr>
        <p:spPr>
          <a:xfrm>
            <a:off x="1335630" y="4912981"/>
            <a:ext cx="1067435" cy="4602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312 a C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6F54B7F-4306-493C-964C-59FC73580FF5}"/>
              </a:ext>
            </a:extLst>
          </p:cNvPr>
          <p:cNvSpPr/>
          <p:nvPr/>
        </p:nvSpPr>
        <p:spPr>
          <a:xfrm>
            <a:off x="3766637" y="4948985"/>
            <a:ext cx="1176831" cy="3835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C00000"/>
                </a:solidFill>
              </a:rPr>
              <a:t>2551aC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F0C111C-EF88-4BA0-87A3-9B4DC3B1A5DC}"/>
              </a:ext>
            </a:extLst>
          </p:cNvPr>
          <p:cNvSpPr/>
          <p:nvPr/>
        </p:nvSpPr>
        <p:spPr>
          <a:xfrm>
            <a:off x="6572859" y="4984989"/>
            <a:ext cx="971075" cy="3068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B050"/>
                </a:solidFill>
              </a:rPr>
              <a:t>771aC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A598838-8E71-4906-8F47-E22A1E46EC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659" y="2347031"/>
            <a:ext cx="2448273" cy="244827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B29CF9F-B1C9-4F56-ACC9-4AA1D3135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762" y="2347031"/>
            <a:ext cx="2448272" cy="244827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30032FF-39FD-4446-97A8-41E9A7C8D7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57" y="2347031"/>
            <a:ext cx="244827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59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21CBDA4-48BB-4B51-9E00-F409C35747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62"/>
          <a:stretch/>
        </p:blipFill>
        <p:spPr>
          <a:xfrm>
            <a:off x="0" y="-32522"/>
            <a:ext cx="9144000" cy="15893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660EB149-FE3A-495B-91E8-292DE4217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4310"/>
            <a:ext cx="8229600" cy="1143000"/>
          </a:xfrm>
        </p:spPr>
        <p:txBody>
          <a:bodyPr/>
          <a:lstStyle/>
          <a:p>
            <a:r>
              <a:rPr lang="pt-BR" b="1" cap="all" dirty="0">
                <a:solidFill>
                  <a:schemeClr val="bg1"/>
                </a:solidFill>
              </a:rPr>
              <a:t>aglomerantes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C8904C5-F8A3-4B17-8E04-B2BA0FF1D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4" y="2482373"/>
            <a:ext cx="836327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/>
            <a:r>
              <a:rPr lang="pt-BR" altLang="pt-BR" sz="2400" dirty="0"/>
              <a:t>Os materiais </a:t>
            </a:r>
            <a:r>
              <a:rPr lang="pt-BR" altLang="pt-BR" sz="2400" cap="all" dirty="0">
                <a:solidFill>
                  <a:srgbClr val="FF0000"/>
                </a:solidFill>
                <a:highlight>
                  <a:srgbClr val="FFFF00"/>
                </a:highlight>
              </a:rPr>
              <a:t>mais usados </a:t>
            </a:r>
            <a:r>
              <a:rPr lang="pt-BR" altLang="pt-BR" sz="2400" dirty="0"/>
              <a:t>na construção são em </a:t>
            </a:r>
            <a:r>
              <a:rPr lang="pt-BR" altLang="pt-BR" sz="3200" b="1" dirty="0">
                <a:solidFill>
                  <a:srgbClr val="FF0000"/>
                </a:solidFill>
              </a:rPr>
              <a:t>forma de pó</a:t>
            </a:r>
          </a:p>
          <a:p>
            <a:pPr algn="just" eaLnBrk="1" hangingPunct="1"/>
            <a:endParaRPr lang="pt-BR" altLang="pt-BR" sz="2400" b="1" dirty="0">
              <a:solidFill>
                <a:srgbClr val="FF0000"/>
              </a:solidFill>
            </a:endParaRPr>
          </a:p>
          <a:p>
            <a:pPr algn="just" eaLnBrk="1" hangingPunct="1"/>
            <a:r>
              <a:rPr lang="pt-BR" altLang="pt-BR" sz="2400" dirty="0"/>
              <a:t>Misturados </a:t>
            </a:r>
            <a:r>
              <a:rPr lang="pt-BR" altLang="pt-BR" sz="2400" b="1" dirty="0">
                <a:solidFill>
                  <a:srgbClr val="FF0000"/>
                </a:solidFill>
              </a:rPr>
              <a:t>com água </a:t>
            </a:r>
            <a:r>
              <a:rPr lang="pt-BR" altLang="pt-BR" sz="2400" dirty="0"/>
              <a:t>são capazes de </a:t>
            </a:r>
            <a:r>
              <a:rPr lang="pt-BR" altLang="pt-BR" sz="2400" b="1" dirty="0">
                <a:solidFill>
                  <a:srgbClr val="FF0000"/>
                </a:solidFill>
              </a:rPr>
              <a:t>endurecer por secagem ou por reações químicas</a:t>
            </a:r>
            <a:r>
              <a:rPr lang="pt-BR" altLang="pt-BR" sz="2400" dirty="0"/>
              <a:t>, aderindo às superfícies com as quais foram colocadas em contato </a:t>
            </a:r>
          </a:p>
        </p:txBody>
      </p:sp>
    </p:spTree>
    <p:extLst>
      <p:ext uri="{BB962C8B-B14F-4D97-AF65-F5344CB8AC3E}">
        <p14:creationId xmlns:p14="http://schemas.microsoft.com/office/powerpoint/2010/main" val="1949215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B1235EB4-A062-49A6-AE0B-53F5E6D27D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62"/>
          <a:stretch/>
        </p:blipFill>
        <p:spPr>
          <a:xfrm>
            <a:off x="2231" y="0"/>
            <a:ext cx="9144000" cy="158931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C7CC9E7-F897-4CB2-B36B-F2CC2A048B81}"/>
              </a:ext>
            </a:extLst>
          </p:cNvPr>
          <p:cNvSpPr txBox="1"/>
          <p:nvPr/>
        </p:nvSpPr>
        <p:spPr>
          <a:xfrm>
            <a:off x="971600" y="388579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A CAL - DEFINIÇÃO</a:t>
            </a:r>
          </a:p>
          <a:p>
            <a:pPr algn="ctr"/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004B0A6-7260-47BC-9BAB-93F319BDCEDF}"/>
              </a:ext>
            </a:extLst>
          </p:cNvPr>
          <p:cNvSpPr txBox="1"/>
          <p:nvPr/>
        </p:nvSpPr>
        <p:spPr>
          <a:xfrm>
            <a:off x="575556" y="2564904"/>
            <a:ext cx="799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cap="all" dirty="0">
                <a:solidFill>
                  <a:srgbClr val="FF0000"/>
                </a:solidFill>
              </a:rPr>
              <a:t>derivado</a:t>
            </a:r>
            <a:r>
              <a:rPr lang="pt-BR" sz="2400" b="1" dirty="0"/>
              <a:t> de rochas </a:t>
            </a:r>
            <a:r>
              <a:rPr lang="pt-BR" sz="2400" b="1" cap="all" dirty="0">
                <a:solidFill>
                  <a:srgbClr val="FF0000"/>
                </a:solidFill>
              </a:rPr>
              <a:t>calcárias</a:t>
            </a:r>
            <a:r>
              <a:rPr lang="pt-BR" sz="2400" b="1" dirty="0"/>
              <a:t> constituídas por carbonatos de cálcio e/ou de magnésio</a:t>
            </a:r>
          </a:p>
          <a:p>
            <a:pPr algn="just"/>
            <a:endParaRPr lang="pt-BR" sz="2400" b="1" dirty="0"/>
          </a:p>
          <a:p>
            <a:pPr algn="just"/>
            <a:r>
              <a:rPr lang="pt-BR" sz="2400" b="1" dirty="0">
                <a:solidFill>
                  <a:srgbClr val="FF0000"/>
                </a:solidFill>
              </a:rPr>
              <a:t>Decomposição térmica do calcário</a:t>
            </a:r>
          </a:p>
          <a:p>
            <a:pPr algn="just"/>
            <a:endParaRPr lang="pt-BR" sz="2400" b="1" dirty="0"/>
          </a:p>
          <a:p>
            <a:pPr algn="just"/>
            <a:r>
              <a:rPr lang="pt-BR" sz="2400" b="1" dirty="0"/>
              <a:t>As </a:t>
            </a:r>
            <a:r>
              <a:rPr lang="pt-BR" sz="2400" b="1" cap="all" dirty="0">
                <a:solidFill>
                  <a:srgbClr val="FF0000"/>
                </a:solidFill>
              </a:rPr>
              <a:t>rochas</a:t>
            </a:r>
            <a:r>
              <a:rPr lang="pt-BR" sz="2400" b="1" dirty="0"/>
              <a:t> selecionadas, </a:t>
            </a:r>
            <a:r>
              <a:rPr lang="pt-BR" sz="2400" b="1" cap="all" dirty="0">
                <a:solidFill>
                  <a:srgbClr val="FF0000"/>
                </a:solidFill>
              </a:rPr>
              <a:t>britadas</a:t>
            </a:r>
            <a:r>
              <a:rPr lang="pt-BR" sz="2400" b="1" dirty="0"/>
              <a:t> e submetidas as altíssimas temperaturas  aproximada de 1000° C, em calcinação cujo processo é conhecido como “queima”</a:t>
            </a:r>
          </a:p>
        </p:txBody>
      </p:sp>
    </p:spTree>
    <p:extLst>
      <p:ext uri="{BB962C8B-B14F-4D97-AF65-F5344CB8AC3E}">
        <p14:creationId xmlns:p14="http://schemas.microsoft.com/office/powerpoint/2010/main" val="20942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BDAD2F9-D996-4439-AFD5-7AA8D72ED7F3}"/>
              </a:ext>
            </a:extLst>
          </p:cNvPr>
          <p:cNvSpPr txBox="1"/>
          <p:nvPr/>
        </p:nvSpPr>
        <p:spPr>
          <a:xfrm>
            <a:off x="611560" y="1844824"/>
            <a:ext cx="813690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sz="2400" dirty="0"/>
              <a:t>As rochas conforme a sua composição geológicas podem ser:</a:t>
            </a:r>
          </a:p>
          <a:p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cap="all" dirty="0" err="1">
                <a:solidFill>
                  <a:srgbClr val="FF0000"/>
                </a:solidFill>
              </a:rPr>
              <a:t>Calcíticas</a:t>
            </a:r>
            <a:r>
              <a:rPr lang="pt-BR" sz="2400" dirty="0"/>
              <a:t> quando contém alto teor de carbonato de cálcio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cap="all" dirty="0">
                <a:solidFill>
                  <a:srgbClr val="FF0000"/>
                </a:solidFill>
              </a:rPr>
              <a:t>Dolomíticas</a:t>
            </a:r>
            <a:r>
              <a:rPr lang="pt-BR" sz="2400" dirty="0"/>
              <a:t> quando contém carbonato de cálcio e carbonato de magnésio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cap="all" dirty="0">
                <a:solidFill>
                  <a:srgbClr val="FF0000"/>
                </a:solidFill>
              </a:rPr>
              <a:t>Magnesianas</a:t>
            </a:r>
            <a:r>
              <a:rPr lang="pt-BR" sz="2400" dirty="0"/>
              <a:t> quando o teor de magnésio é menor que as dolomíticas.</a:t>
            </a:r>
          </a:p>
          <a:p>
            <a:endParaRPr lang="pt-BR" sz="2000" b="1" dirty="0"/>
          </a:p>
          <a:p>
            <a:r>
              <a:rPr lang="pt-BR" b="1" i="1" dirty="0"/>
              <a:t>NOTA: </a:t>
            </a:r>
            <a:r>
              <a:rPr lang="pt-BR" i="1" dirty="0"/>
              <a:t>Na construção usamos  as dolomíticas e magnesianas enquanto que na indústria a mais consumida são as </a:t>
            </a:r>
            <a:r>
              <a:rPr lang="pt-BR" i="1" dirty="0" err="1">
                <a:highlight>
                  <a:srgbClr val="FFFF00"/>
                </a:highlight>
              </a:rPr>
              <a:t>calcíticas</a:t>
            </a:r>
            <a:r>
              <a:rPr lang="pt-BR" i="1" dirty="0">
                <a:highlight>
                  <a:srgbClr val="FFFF00"/>
                </a:highlight>
              </a:rPr>
              <a:t> – Suporta maior temperatura de calcinação – 900º</a:t>
            </a:r>
          </a:p>
          <a:p>
            <a:endParaRPr lang="pt-BR" b="1" i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2027CEA-1B4F-4811-826E-63836C997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62"/>
          <a:stretch/>
        </p:blipFill>
        <p:spPr>
          <a:xfrm>
            <a:off x="2231" y="0"/>
            <a:ext cx="9144000" cy="158931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5824064-58E1-4580-9F6D-1812C5ED132F}"/>
              </a:ext>
            </a:extLst>
          </p:cNvPr>
          <p:cNvSpPr txBox="1"/>
          <p:nvPr/>
        </p:nvSpPr>
        <p:spPr>
          <a:xfrm>
            <a:off x="971600" y="388579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A CAL - COMPOSIÇÃO</a:t>
            </a:r>
          </a:p>
          <a:p>
            <a:pPr algn="ctr"/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28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8BD6F548-7CBD-4E01-8885-713604CBFDD4}"/>
              </a:ext>
            </a:extLst>
          </p:cNvPr>
          <p:cNvGrpSpPr/>
          <p:nvPr/>
        </p:nvGrpSpPr>
        <p:grpSpPr>
          <a:xfrm>
            <a:off x="1547993" y="4293096"/>
            <a:ext cx="7421704" cy="1315454"/>
            <a:chOff x="914219" y="5407366"/>
            <a:chExt cx="7421704" cy="1315454"/>
          </a:xfrm>
        </p:grpSpPr>
        <p:sp>
          <p:nvSpPr>
            <p:cNvPr id="18" name="CaixaDeTexto 17"/>
            <p:cNvSpPr txBox="1"/>
            <p:nvPr/>
          </p:nvSpPr>
          <p:spPr>
            <a:xfrm>
              <a:off x="914219" y="5407366"/>
              <a:ext cx="63562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PRODUÇÃO DA CAL HIDRATADA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1050526" y="5842871"/>
              <a:ext cx="72853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dirty="0" err="1"/>
                <a:t>CaO</a:t>
              </a:r>
              <a:r>
                <a:rPr lang="pt-BR" sz="2800" dirty="0"/>
                <a:t> + H2O              C (OH)2      </a:t>
              </a:r>
            </a:p>
          </p:txBody>
        </p:sp>
        <p:sp>
          <p:nvSpPr>
            <p:cNvPr id="21" name="Seta para a direita 20"/>
            <p:cNvSpPr/>
            <p:nvPr/>
          </p:nvSpPr>
          <p:spPr>
            <a:xfrm>
              <a:off x="2916345" y="6093383"/>
              <a:ext cx="811067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941372" y="6356855"/>
              <a:ext cx="19219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Cal virgem</a:t>
              </a: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2053669" y="6384266"/>
              <a:ext cx="5950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água</a:t>
              </a:r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3858051" y="6384266"/>
              <a:ext cx="19219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Cal hidratada</a:t>
              </a:r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6EFF22A2-432B-4E7A-8938-BA9EF45725DB}"/>
              </a:ext>
            </a:extLst>
          </p:cNvPr>
          <p:cNvGrpSpPr/>
          <p:nvPr/>
        </p:nvGrpSpPr>
        <p:grpSpPr>
          <a:xfrm>
            <a:off x="1618926" y="2321760"/>
            <a:ext cx="6126943" cy="1298921"/>
            <a:chOff x="868773" y="427580"/>
            <a:chExt cx="6126943" cy="1298921"/>
          </a:xfrm>
        </p:grpSpPr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134CA057-1405-4D47-A974-CF8BA2032DE7}"/>
                </a:ext>
              </a:extLst>
            </p:cNvPr>
            <p:cNvSpPr txBox="1"/>
            <p:nvPr/>
          </p:nvSpPr>
          <p:spPr>
            <a:xfrm>
              <a:off x="868773" y="427580"/>
              <a:ext cx="52700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PRODUÇÃO DA CAL VIRGEM</a:t>
              </a: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5EA118AC-4972-4343-B0AE-A312A4F45B82}"/>
                </a:ext>
              </a:extLst>
            </p:cNvPr>
            <p:cNvSpPr txBox="1"/>
            <p:nvPr/>
          </p:nvSpPr>
          <p:spPr>
            <a:xfrm>
              <a:off x="875036" y="864727"/>
              <a:ext cx="6120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dirty="0"/>
                <a:t>CaCO</a:t>
              </a:r>
              <a:r>
                <a:rPr lang="pt-BR" dirty="0"/>
                <a:t>3</a:t>
              </a:r>
              <a:r>
                <a:rPr lang="pt-BR" sz="2800" dirty="0"/>
                <a:t> + calor               </a:t>
              </a:r>
              <a:r>
                <a:rPr lang="pt-BR" sz="2800" dirty="0" err="1"/>
                <a:t>CaO</a:t>
              </a:r>
              <a:r>
                <a:rPr lang="pt-BR" sz="2800" dirty="0"/>
                <a:t> + CO</a:t>
              </a:r>
              <a:r>
                <a:rPr lang="pt-BR" dirty="0"/>
                <a:t>2</a:t>
              </a:r>
            </a:p>
          </p:txBody>
        </p:sp>
        <p:sp>
          <p:nvSpPr>
            <p:cNvPr id="26" name="Seta para a direita 8">
              <a:extLst>
                <a:ext uri="{FF2B5EF4-FFF2-40B4-BE49-F238E27FC236}">
                  <a16:creationId xmlns:a16="http://schemas.microsoft.com/office/drawing/2014/main" id="{602B15E8-B6A6-46E8-8115-9F029527AF25}"/>
                </a:ext>
              </a:extLst>
            </p:cNvPr>
            <p:cNvSpPr/>
            <p:nvPr/>
          </p:nvSpPr>
          <p:spPr>
            <a:xfrm>
              <a:off x="3131840" y="1126337"/>
              <a:ext cx="743911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959E9ACC-3A21-4E96-BA47-DDC099376EC8}"/>
                </a:ext>
              </a:extLst>
            </p:cNvPr>
            <p:cNvSpPr txBox="1"/>
            <p:nvPr/>
          </p:nvSpPr>
          <p:spPr>
            <a:xfrm>
              <a:off x="895926" y="1384103"/>
              <a:ext cx="86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calcário</a:t>
              </a: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C83A05BA-9AED-4FF2-BADE-49026288EBB0}"/>
                </a:ext>
              </a:extLst>
            </p:cNvPr>
            <p:cNvSpPr txBox="1"/>
            <p:nvPr/>
          </p:nvSpPr>
          <p:spPr>
            <a:xfrm>
              <a:off x="2305759" y="1387947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forno</a:t>
              </a:r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D15138C0-A15B-4220-BC81-3A7AFBC2E94F}"/>
                </a:ext>
              </a:extLst>
            </p:cNvPr>
            <p:cNvSpPr/>
            <p:nvPr/>
          </p:nvSpPr>
          <p:spPr>
            <a:xfrm>
              <a:off x="3981817" y="1365997"/>
              <a:ext cx="10537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pt-BR" sz="1600" dirty="0">
                  <a:solidFill>
                    <a:prstClr val="black"/>
                  </a:solidFill>
                </a:rPr>
                <a:t>Cal virgem</a:t>
              </a:r>
            </a:p>
          </p:txBody>
        </p: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DCAFFDA5-3A1E-439D-B3E3-2813CC0C2393}"/>
                </a:ext>
              </a:extLst>
            </p:cNvPr>
            <p:cNvSpPr txBox="1"/>
            <p:nvPr/>
          </p:nvSpPr>
          <p:spPr>
            <a:xfrm>
              <a:off x="5004048" y="1353326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Gás carbônico</a:t>
              </a:r>
            </a:p>
          </p:txBody>
        </p:sp>
      </p:grpSp>
      <p:pic>
        <p:nvPicPr>
          <p:cNvPr id="31" name="Imagem 30">
            <a:extLst>
              <a:ext uri="{FF2B5EF4-FFF2-40B4-BE49-F238E27FC236}">
                <a16:creationId xmlns:a16="http://schemas.microsoft.com/office/drawing/2014/main" id="{70354401-A668-4F63-907E-C19271798C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62"/>
          <a:stretch/>
        </p:blipFill>
        <p:spPr>
          <a:xfrm>
            <a:off x="2231" y="0"/>
            <a:ext cx="9144000" cy="1589314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7DAA6564-BDAE-405C-9518-4848EDE2610A}"/>
              </a:ext>
            </a:extLst>
          </p:cNvPr>
          <p:cNvSpPr txBox="1"/>
          <p:nvPr/>
        </p:nvSpPr>
        <p:spPr>
          <a:xfrm>
            <a:off x="971600" y="388579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A CAL - COMPOSIÇÃO</a:t>
            </a:r>
          </a:p>
          <a:p>
            <a:pPr algn="ctr"/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57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203736" y="2383621"/>
            <a:ext cx="7140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 CIMENTO É UM LIGANTE QUE NECESSITA DE ÁGUA PARA ENDURECER. A CAL EDURECE COM O AR ( RECARBONATAÇÃO) COMO SEGUE: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531532" y="3466140"/>
            <a:ext cx="6624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Ca (OH)</a:t>
            </a:r>
            <a:r>
              <a:rPr lang="pt-BR" sz="1600" dirty="0"/>
              <a:t>2 </a:t>
            </a:r>
            <a:r>
              <a:rPr lang="pt-BR" sz="3200" dirty="0"/>
              <a:t>+ CO</a:t>
            </a:r>
            <a:r>
              <a:rPr lang="pt-BR" sz="1600" dirty="0"/>
              <a:t>2                     </a:t>
            </a:r>
            <a:r>
              <a:rPr lang="pt-BR" sz="3200" dirty="0"/>
              <a:t>CaCO</a:t>
            </a:r>
            <a:r>
              <a:rPr lang="pt-BR" sz="1600" dirty="0"/>
              <a:t>3 </a:t>
            </a:r>
            <a:r>
              <a:rPr lang="pt-BR" sz="3200" dirty="0"/>
              <a:t>+ H</a:t>
            </a:r>
            <a:r>
              <a:rPr lang="pt-BR" sz="1600" dirty="0"/>
              <a:t>2</a:t>
            </a:r>
            <a:r>
              <a:rPr lang="pt-BR" sz="3200" dirty="0"/>
              <a:t>O</a:t>
            </a:r>
            <a:r>
              <a:rPr lang="pt-BR" sz="1600" dirty="0"/>
              <a:t>   </a:t>
            </a:r>
            <a:endParaRPr lang="pt-BR" sz="3200" dirty="0"/>
          </a:p>
          <a:p>
            <a:r>
              <a:rPr lang="pt-BR" sz="1600" dirty="0"/>
              <a:t>      </a:t>
            </a:r>
            <a:endParaRPr lang="pt-BR" sz="3200" dirty="0"/>
          </a:p>
          <a:p>
            <a:endParaRPr lang="pt-BR" sz="3200" dirty="0"/>
          </a:p>
        </p:txBody>
      </p:sp>
      <p:sp>
        <p:nvSpPr>
          <p:cNvPr id="13" name="Seta para a direita 12"/>
          <p:cNvSpPr/>
          <p:nvPr/>
        </p:nvSpPr>
        <p:spPr>
          <a:xfrm>
            <a:off x="3956254" y="3717032"/>
            <a:ext cx="727434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487538" y="3989359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Cal hidratada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855690" y="3948760"/>
            <a:ext cx="1557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gás carbônico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4921734" y="3989359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calcário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182230" y="3964664"/>
            <a:ext cx="766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água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943217" y="5410432"/>
            <a:ext cx="740119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i="1" dirty="0"/>
              <a:t>COM A RECARBONATAÇÃO A CAL VOLTA AO SEU ESTADO ORIGINAL “PEDRA</a:t>
            </a:r>
            <a:r>
              <a:rPr lang="pt-BR" dirty="0"/>
              <a:t>”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A70F3C84-3673-4C0F-9482-72DDA14449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62"/>
          <a:stretch/>
        </p:blipFill>
        <p:spPr>
          <a:xfrm>
            <a:off x="2231" y="0"/>
            <a:ext cx="9144000" cy="1589314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CADFF3F6-3480-463E-A6DE-2FF98A4620B8}"/>
              </a:ext>
            </a:extLst>
          </p:cNvPr>
          <p:cNvSpPr txBox="1"/>
          <p:nvPr/>
        </p:nvSpPr>
        <p:spPr>
          <a:xfrm>
            <a:off x="971600" y="388579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A CAL - APLICAÇÃO</a:t>
            </a:r>
          </a:p>
          <a:p>
            <a:pPr algn="ctr"/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385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57E215C-A67A-4790-804F-9F7717291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996952"/>
            <a:ext cx="8128000" cy="33909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54E2A7A-B594-49EE-82C1-95B1C40D0D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48" y="237897"/>
            <a:ext cx="4536504" cy="255178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FFB14D8-B11E-44E8-9C43-3BC7EAA4F4C2}"/>
              </a:ext>
            </a:extLst>
          </p:cNvPr>
          <p:cNvSpPr txBox="1"/>
          <p:nvPr/>
        </p:nvSpPr>
        <p:spPr>
          <a:xfrm>
            <a:off x="6840252" y="245112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calcário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CB1FD42-499F-4EF3-9C7B-B306F2C332E2}"/>
              </a:ext>
            </a:extLst>
          </p:cNvPr>
          <p:cNvSpPr txBox="1"/>
          <p:nvPr/>
        </p:nvSpPr>
        <p:spPr>
          <a:xfrm>
            <a:off x="395536" y="642382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Forno</a:t>
            </a:r>
          </a:p>
        </p:txBody>
      </p:sp>
    </p:spTree>
    <p:extLst>
      <p:ext uri="{BB962C8B-B14F-4D97-AF65-F5344CB8AC3E}">
        <p14:creationId xmlns:p14="http://schemas.microsoft.com/office/powerpoint/2010/main" val="1267677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0D7CCFE-D7E6-4F67-AAA0-397E85416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3263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660EB149-FE3A-495B-91E8-292DE4217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72426"/>
            <a:ext cx="8229600" cy="1143000"/>
          </a:xfrm>
        </p:spPr>
        <p:txBody>
          <a:bodyPr/>
          <a:lstStyle/>
          <a:p>
            <a:r>
              <a:rPr lang="pt-BR" b="1" cap="all" dirty="0"/>
              <a:t>GESSO</a:t>
            </a:r>
          </a:p>
        </p:txBody>
      </p:sp>
    </p:spTree>
    <p:extLst>
      <p:ext uri="{BB962C8B-B14F-4D97-AF65-F5344CB8AC3E}">
        <p14:creationId xmlns:p14="http://schemas.microsoft.com/office/powerpoint/2010/main" val="4179066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3305" y="1700808"/>
            <a:ext cx="8352928" cy="50167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Um dos mais </a:t>
            </a:r>
            <a:r>
              <a:rPr lang="pt-BR" sz="2400" b="1" cap="all" dirty="0">
                <a:solidFill>
                  <a:srgbClr val="FF0000"/>
                </a:solidFill>
              </a:rPr>
              <a:t>antigos</a:t>
            </a:r>
            <a:r>
              <a:rPr lang="pt-BR" sz="2400" dirty="0"/>
              <a:t> materiais de construção que exigem transformação no processo de obtenção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Escavações na </a:t>
            </a:r>
            <a:r>
              <a:rPr lang="pt-BR" sz="2400" b="1" cap="all" dirty="0">
                <a:solidFill>
                  <a:srgbClr val="FF0000"/>
                </a:solidFill>
              </a:rPr>
              <a:t>Síria</a:t>
            </a:r>
            <a:r>
              <a:rPr lang="pt-BR" sz="2400" dirty="0"/>
              <a:t>, </a:t>
            </a:r>
            <a:r>
              <a:rPr lang="pt-BR" sz="2400" b="1" cap="all" dirty="0">
                <a:solidFill>
                  <a:srgbClr val="FF0000"/>
                </a:solidFill>
              </a:rPr>
              <a:t>Palestina</a:t>
            </a:r>
            <a:r>
              <a:rPr lang="pt-BR" sz="2400" dirty="0"/>
              <a:t> e na </a:t>
            </a:r>
            <a:r>
              <a:rPr lang="pt-BR" sz="2400" b="1" cap="all" dirty="0">
                <a:solidFill>
                  <a:srgbClr val="FF0000"/>
                </a:solidFill>
              </a:rPr>
              <a:t>Turquia</a:t>
            </a:r>
            <a:r>
              <a:rPr lang="pt-BR" sz="2400" dirty="0"/>
              <a:t> revelaram que o gesso é utilizado desde há </a:t>
            </a:r>
            <a:r>
              <a:rPr lang="pt-BR" sz="2400" b="1" cap="all" dirty="0">
                <a:solidFill>
                  <a:srgbClr val="FF0000"/>
                </a:solidFill>
              </a:rPr>
              <a:t>oito mil anos</a:t>
            </a:r>
          </a:p>
          <a:p>
            <a:pPr algn="just"/>
            <a:endParaRPr lang="pt-BR" sz="2400" dirty="0"/>
          </a:p>
          <a:p>
            <a:pPr algn="just"/>
            <a:r>
              <a:rPr lang="pt-BR" sz="2000" dirty="0"/>
              <a:t>Rebocos </a:t>
            </a:r>
          </a:p>
          <a:p>
            <a:pPr algn="just"/>
            <a:r>
              <a:rPr lang="pt-BR" sz="2000" dirty="0"/>
              <a:t>Suporte de peças decorativas</a:t>
            </a:r>
          </a:p>
          <a:p>
            <a:pPr algn="just"/>
            <a:r>
              <a:rPr lang="pt-BR" sz="2000" dirty="0"/>
              <a:t>Preparo do solo</a:t>
            </a:r>
          </a:p>
          <a:p>
            <a:pPr algn="just"/>
            <a:r>
              <a:rPr lang="pt-BR" sz="2000" dirty="0"/>
              <a:t>Confecção de recipientes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A Pirâmide de Quéops, de aproximadamente 2800 a.C., preserva um dos mais antigos vestígios do emprego de gesso em construção</a:t>
            </a:r>
            <a:endParaRPr lang="pt-BR" sz="3200" b="1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9ECC582-E2C2-4ACF-BA0D-41C249FF0E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62"/>
          <a:stretch/>
        </p:blipFill>
        <p:spPr>
          <a:xfrm>
            <a:off x="0" y="-33469"/>
            <a:ext cx="9144000" cy="158931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B05C09F4-3A53-4868-A851-7154892A4E45}"/>
              </a:ext>
            </a:extLst>
          </p:cNvPr>
          <p:cNvSpPr txBox="1"/>
          <p:nvPr/>
        </p:nvSpPr>
        <p:spPr>
          <a:xfrm>
            <a:off x="969369" y="35511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GESSO- HISTÓRICO</a:t>
            </a:r>
          </a:p>
          <a:p>
            <a:pPr algn="ctr"/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561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36DAE7F-A649-4F9D-B4CB-D06CE56B2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056" y="1638381"/>
            <a:ext cx="849788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2400" dirty="0">
                <a:latin typeface="+mn-lt"/>
              </a:rPr>
              <a:t>Gesso é um </a:t>
            </a:r>
            <a:r>
              <a:rPr lang="pt-BR" altLang="pt-BR" sz="2400" b="1" dirty="0">
                <a:solidFill>
                  <a:srgbClr val="FF0000"/>
                </a:solidFill>
                <a:latin typeface="+mn-lt"/>
              </a:rPr>
              <a:t>AGLOMERANTE</a:t>
            </a:r>
            <a:r>
              <a:rPr lang="pt-BR" altLang="pt-BR" sz="2400" dirty="0">
                <a:latin typeface="+mn-lt"/>
              </a:rPr>
              <a:t> obtido pela </a:t>
            </a:r>
            <a:r>
              <a:rPr lang="pt-BR" altLang="pt-BR" sz="2400" b="1" dirty="0">
                <a:solidFill>
                  <a:srgbClr val="FF0000"/>
                </a:solidFill>
                <a:latin typeface="+mn-lt"/>
              </a:rPr>
              <a:t>CALCINAÇÃO</a:t>
            </a:r>
            <a:r>
              <a:rPr lang="pt-BR" altLang="pt-BR" sz="2400" dirty="0">
                <a:latin typeface="+mn-lt"/>
              </a:rPr>
              <a:t> da </a:t>
            </a:r>
            <a:r>
              <a:rPr lang="pt-BR" altLang="pt-BR" sz="2400" b="1" dirty="0">
                <a:solidFill>
                  <a:srgbClr val="FF0000"/>
                </a:solidFill>
                <a:latin typeface="+mn-lt"/>
              </a:rPr>
              <a:t>GIPSITA</a:t>
            </a:r>
          </a:p>
          <a:p>
            <a:pPr eaLnBrk="1" hangingPunct="1"/>
            <a:endParaRPr lang="pt-BR" altLang="pt-BR" sz="2400" b="1" dirty="0">
              <a:solidFill>
                <a:srgbClr val="FF0000"/>
              </a:solidFill>
              <a:latin typeface="+mn-lt"/>
            </a:endParaRPr>
          </a:p>
          <a:p>
            <a:pPr eaLnBrk="1" hangingPunct="1"/>
            <a:r>
              <a:rPr lang="pt-BR" altLang="pt-BR" sz="2400" b="1" dirty="0">
                <a:solidFill>
                  <a:srgbClr val="FF0000"/>
                </a:solidFill>
                <a:latin typeface="+mn-lt"/>
              </a:rPr>
              <a:t>COZIDO </a:t>
            </a:r>
            <a:r>
              <a:rPr lang="pt-BR" altLang="pt-BR" sz="2400" dirty="0">
                <a:latin typeface="+mn-lt"/>
              </a:rPr>
              <a:t>entre </a:t>
            </a:r>
            <a:r>
              <a:rPr lang="pt-BR" altLang="pt-BR" sz="2400" b="1" dirty="0">
                <a:solidFill>
                  <a:srgbClr val="FF0000"/>
                </a:solidFill>
                <a:latin typeface="+mn-lt"/>
              </a:rPr>
              <a:t>700 e 1400ºC</a:t>
            </a:r>
          </a:p>
          <a:p>
            <a:pPr eaLnBrk="1" hangingPunct="1"/>
            <a:r>
              <a:rPr lang="pt-BR" altLang="pt-BR" sz="2400" b="1" dirty="0">
                <a:solidFill>
                  <a:srgbClr val="FF0000"/>
                </a:solidFill>
                <a:latin typeface="+mn-lt"/>
              </a:rPr>
              <a:t>ORDINÁRIO – 130ºC </a:t>
            </a:r>
            <a:r>
              <a:rPr lang="pt-BR" altLang="pt-BR" sz="2400" dirty="0">
                <a:latin typeface="+mn-lt"/>
              </a:rPr>
              <a:t>– baixa qualidade</a:t>
            </a:r>
          </a:p>
          <a:p>
            <a:pPr eaLnBrk="1" hangingPunct="1"/>
            <a:endParaRPr lang="pt-BR" altLang="pt-BR" sz="2400" b="1" dirty="0">
              <a:latin typeface="+mn-lt"/>
            </a:endParaRPr>
          </a:p>
          <a:p>
            <a:pPr eaLnBrk="1" hangingPunct="1"/>
            <a:r>
              <a:rPr lang="pt-BR" altLang="pt-BR" sz="2400" b="1" dirty="0">
                <a:latin typeface="+mn-lt"/>
              </a:rPr>
              <a:t> </a:t>
            </a:r>
            <a:r>
              <a:rPr lang="pt-BR" altLang="pt-BR" sz="2400" dirty="0">
                <a:latin typeface="+mn-lt"/>
              </a:rPr>
              <a:t>Geralmente essas jazidas são encontradas na natureza mais ou menos a 2 m de profundidade.</a:t>
            </a:r>
            <a:endParaRPr lang="pt-BR" altLang="pt-BR" sz="2400" b="1" dirty="0">
              <a:latin typeface="+mn-l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F4CE714-DB76-415D-84EE-23143B5EBB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62"/>
          <a:stretch/>
        </p:blipFill>
        <p:spPr>
          <a:xfrm>
            <a:off x="2231" y="0"/>
            <a:ext cx="9144000" cy="158931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DC33E4E-FE7D-441E-8736-F2D5F3E9F047}"/>
              </a:ext>
            </a:extLst>
          </p:cNvPr>
          <p:cNvSpPr txBox="1"/>
          <p:nvPr/>
        </p:nvSpPr>
        <p:spPr>
          <a:xfrm>
            <a:off x="971600" y="388579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GESSO - DEFINIÇÃO</a:t>
            </a:r>
          </a:p>
          <a:p>
            <a:pPr algn="ctr"/>
            <a:endParaRPr lang="pt-BR" sz="3600" dirty="0">
              <a:solidFill>
                <a:schemeClr val="bg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1CA75AB-7F18-447E-BFF9-04F98F95D1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024" y="4365104"/>
            <a:ext cx="4139952" cy="232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81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FB9E45A-F7FD-401B-A7F6-EB629F75B8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62"/>
          <a:stretch/>
        </p:blipFill>
        <p:spPr>
          <a:xfrm>
            <a:off x="2231" y="0"/>
            <a:ext cx="9144000" cy="158931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CAD8255-BB8C-4D12-8509-8339EE5D9843}"/>
              </a:ext>
            </a:extLst>
          </p:cNvPr>
          <p:cNvSpPr txBox="1"/>
          <p:nvPr/>
        </p:nvSpPr>
        <p:spPr>
          <a:xfrm>
            <a:off x="971600" y="388579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GESSO - COMPOSIÇÃO</a:t>
            </a:r>
          </a:p>
          <a:p>
            <a:pPr algn="ctr"/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9A08C6F-F873-4EB2-900A-F412EEB7D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920" y="2132856"/>
            <a:ext cx="8791080" cy="415498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pt-BR" altLang="pt-BR" sz="2400" dirty="0"/>
              <a:t>CaSO4 2H2O (sulfato de cálcio </a:t>
            </a:r>
            <a:r>
              <a:rPr lang="pt-BR" altLang="pt-BR" sz="2400" dirty="0" err="1"/>
              <a:t>bi-hidratado</a:t>
            </a:r>
            <a:r>
              <a:rPr lang="pt-BR" altLang="pt-BR" sz="2400" dirty="0"/>
              <a:t>)</a:t>
            </a:r>
          </a:p>
          <a:p>
            <a:pPr>
              <a:defRPr/>
            </a:pPr>
            <a:endParaRPr lang="pt-BR" sz="2400" b="1" dirty="0"/>
          </a:p>
          <a:p>
            <a:pPr>
              <a:defRPr/>
            </a:pPr>
            <a:r>
              <a:rPr lang="pt-BR" sz="2400" dirty="0"/>
              <a:t>GESSO CRISTALIZADO (sulfato de cálcio com duas moléculas de água)</a:t>
            </a:r>
          </a:p>
          <a:p>
            <a:pPr>
              <a:defRPr/>
            </a:pPr>
            <a:endParaRPr lang="pt-BR" sz="2400" dirty="0"/>
          </a:p>
          <a:p>
            <a:pPr>
              <a:defRPr/>
            </a:pPr>
            <a:r>
              <a:rPr lang="pt-BR" sz="2400" dirty="0"/>
              <a:t>Mineral muito brando</a:t>
            </a:r>
          </a:p>
          <a:p>
            <a:pPr>
              <a:defRPr/>
            </a:pPr>
            <a:r>
              <a:rPr lang="pt-BR" sz="2400" dirty="0"/>
              <a:t>Densidade varia entre 2,30 kg/dm3 a 2,50 kg/dm3;</a:t>
            </a:r>
          </a:p>
          <a:p>
            <a:pPr>
              <a:defRPr/>
            </a:pPr>
            <a:endParaRPr lang="pt-BR" sz="2400" dirty="0"/>
          </a:p>
          <a:p>
            <a:pPr>
              <a:defRPr/>
            </a:pPr>
            <a:r>
              <a:rPr lang="pt-BR" sz="2400" dirty="0"/>
              <a:t>Pouco solúvel em água, sendo mais solúvel a medida que aumentamos a temperatura, sendo o máximo de 40ºC</a:t>
            </a:r>
          </a:p>
          <a:p>
            <a:pPr>
              <a:defRPr/>
            </a:pPr>
            <a:endParaRPr lang="pt-BR" sz="2400" dirty="0"/>
          </a:p>
          <a:p>
            <a:pPr>
              <a:defRPr/>
            </a:pPr>
            <a:r>
              <a:rPr lang="pt-BR" sz="2400" dirty="0" err="1"/>
              <a:t>Solubidade</a:t>
            </a:r>
            <a:r>
              <a:rPr lang="pt-BR" sz="2400" dirty="0"/>
              <a:t> aumenta em água acidulada com ácido sulfúrico.</a:t>
            </a:r>
          </a:p>
        </p:txBody>
      </p:sp>
    </p:spTree>
    <p:extLst>
      <p:ext uri="{BB962C8B-B14F-4D97-AF65-F5344CB8AC3E}">
        <p14:creationId xmlns:p14="http://schemas.microsoft.com/office/powerpoint/2010/main" val="1111220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A78F7EB-1C65-45D7-9B9B-5B4F813DB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2420888"/>
            <a:ext cx="8064896" cy="34163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pt-BR" sz="2400" dirty="0"/>
              <a:t>O </a:t>
            </a:r>
            <a:r>
              <a:rPr lang="pt-BR" sz="2400" dirty="0">
                <a:solidFill>
                  <a:srgbClr val="FF0000"/>
                </a:solidFill>
              </a:rPr>
              <a:t>GESSO COZIDO  </a:t>
            </a:r>
            <a:r>
              <a:rPr lang="pt-BR" sz="2400" dirty="0"/>
              <a:t>é considerado de </a:t>
            </a:r>
            <a:r>
              <a:rPr lang="pt-BR" sz="2400" b="1" cap="all" dirty="0">
                <a:solidFill>
                  <a:srgbClr val="FF0000"/>
                </a:solidFill>
              </a:rPr>
              <a:t>boa</a:t>
            </a:r>
            <a:r>
              <a:rPr lang="pt-BR" sz="2400" dirty="0"/>
              <a:t> qualidade quando:</a:t>
            </a:r>
          </a:p>
          <a:p>
            <a:pPr>
              <a:defRPr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400" dirty="0"/>
              <a:t>Apresenta cor branca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400" dirty="0"/>
              <a:t>Suave ao ato e quando comprimido na mão se aglomera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400" dirty="0"/>
              <a:t>Diluído em água torna-se muito aderente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400" dirty="0"/>
              <a:t>Hidrata-se lentamente com o ar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400" dirty="0"/>
              <a:t>Não resiste a ação da atmosfera, usar nas obras de interiores;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400" dirty="0"/>
              <a:t>Flexível e mal condutor de calor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9ACB46C-985A-471B-A2ED-D190CFA72B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62"/>
          <a:stretch/>
        </p:blipFill>
        <p:spPr>
          <a:xfrm>
            <a:off x="2231" y="0"/>
            <a:ext cx="9144000" cy="158931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355A708-90B5-4342-861D-4072078620D2}"/>
              </a:ext>
            </a:extLst>
          </p:cNvPr>
          <p:cNvSpPr txBox="1"/>
          <p:nvPr/>
        </p:nvSpPr>
        <p:spPr>
          <a:xfrm>
            <a:off x="971600" y="388579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GESSO - CARACTERÍSTICAS</a:t>
            </a:r>
          </a:p>
          <a:p>
            <a:pPr algn="ctr"/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13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0D7CCFE-D7E6-4F67-AAA0-397E85416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3263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660EB149-FE3A-495B-91E8-292DE4217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72426"/>
            <a:ext cx="8229600" cy="1143000"/>
          </a:xfrm>
        </p:spPr>
        <p:txBody>
          <a:bodyPr/>
          <a:lstStyle/>
          <a:p>
            <a:r>
              <a:rPr lang="pt-BR" b="1" cap="all" dirty="0"/>
              <a:t>CIMENTO PORTLAND</a:t>
            </a:r>
          </a:p>
        </p:txBody>
      </p:sp>
    </p:spTree>
    <p:extLst>
      <p:ext uri="{BB962C8B-B14F-4D97-AF65-F5344CB8AC3E}">
        <p14:creationId xmlns:p14="http://schemas.microsoft.com/office/powerpoint/2010/main" val="37025102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59A49CC7-0A39-4A94-9D1F-AA84C4872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2492896"/>
            <a:ext cx="8748713" cy="378565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400" dirty="0"/>
              <a:t>Temperatura e tempo de calcinação da gipsita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400" dirty="0"/>
              <a:t>Granulometria do gesso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400" dirty="0"/>
              <a:t>Quantidade da água de amassamento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400" dirty="0"/>
              <a:t>Presença de impureza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400" dirty="0"/>
              <a:t>Aditivos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endParaRPr lang="pt-BR" sz="2400" dirty="0">
              <a:latin typeface="Arial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8B9123A-641D-4752-A4FE-240EB0F1F7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62"/>
          <a:stretch/>
        </p:blipFill>
        <p:spPr>
          <a:xfrm>
            <a:off x="2231" y="0"/>
            <a:ext cx="9144000" cy="158931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6901634-BFCE-4816-A4CE-A52BED82C8B6}"/>
              </a:ext>
            </a:extLst>
          </p:cNvPr>
          <p:cNvSpPr txBox="1"/>
          <p:nvPr/>
        </p:nvSpPr>
        <p:spPr>
          <a:xfrm>
            <a:off x="971600" y="388579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GESSO - RESISTÊNCIA</a:t>
            </a:r>
          </a:p>
          <a:p>
            <a:pPr algn="ctr"/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7484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A10628C-6BD2-476D-B6E2-B8C78A42F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2389530"/>
            <a:ext cx="835292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2400" b="1" dirty="0">
                <a:latin typeface="+mn-lt"/>
              </a:rPr>
              <a:t>GESSO CRU</a:t>
            </a:r>
            <a:r>
              <a:rPr lang="pt-BR" altLang="pt-BR" sz="2400" dirty="0">
                <a:latin typeface="+mn-lt"/>
              </a:rPr>
              <a:t> – é a matéria prima que usamos na fabricação do gesso cozido. Ele é  pouco usado na construção. </a:t>
            </a:r>
          </a:p>
          <a:p>
            <a:pPr eaLnBrk="1" hangingPunct="1"/>
            <a:endParaRPr lang="pt-BR" altLang="pt-BR" sz="2400" dirty="0">
              <a:latin typeface="+mn-lt"/>
            </a:endParaRPr>
          </a:p>
          <a:p>
            <a:pPr eaLnBrk="1" hangingPunct="1"/>
            <a:r>
              <a:rPr lang="pt-BR" altLang="pt-BR" sz="2400" b="1" dirty="0">
                <a:latin typeface="+mn-lt"/>
              </a:rPr>
              <a:t>GESSO ORDINÁRIO</a:t>
            </a:r>
            <a:r>
              <a:rPr lang="pt-BR" altLang="pt-BR" sz="2400" dirty="0">
                <a:latin typeface="+mn-lt"/>
              </a:rPr>
              <a:t> – é um gesso fabricado a </a:t>
            </a:r>
            <a:r>
              <a:rPr lang="pt-BR" altLang="pt-BR" sz="2400" dirty="0">
                <a:highlight>
                  <a:srgbClr val="FFFF00"/>
                </a:highlight>
                <a:latin typeface="+mn-lt"/>
              </a:rPr>
              <a:t>130ºC</a:t>
            </a:r>
            <a:r>
              <a:rPr lang="pt-BR" altLang="pt-BR" sz="2400" dirty="0">
                <a:latin typeface="+mn-lt"/>
              </a:rPr>
              <a:t> de calcinação e portanto de  pouca qualidade e muita impureza mas  muito comercializado.</a:t>
            </a:r>
          </a:p>
          <a:p>
            <a:pPr eaLnBrk="1" hangingPunct="1"/>
            <a:endParaRPr lang="pt-BR" altLang="pt-BR" sz="2400" dirty="0">
              <a:latin typeface="+mn-lt"/>
            </a:endParaRPr>
          </a:p>
          <a:p>
            <a:pPr eaLnBrk="1" hangingPunct="1"/>
            <a:r>
              <a:rPr lang="pt-BR" altLang="pt-BR" sz="2400" b="1" dirty="0">
                <a:latin typeface="+mn-lt"/>
              </a:rPr>
              <a:t>GESSO DE MODELAR</a:t>
            </a:r>
            <a:r>
              <a:rPr lang="pt-BR" altLang="pt-BR" sz="2400" dirty="0">
                <a:latin typeface="+mn-lt"/>
              </a:rPr>
              <a:t> – é um gesso de  resistência mecânica moderada, fabricado a </a:t>
            </a:r>
            <a:r>
              <a:rPr lang="pt-BR" altLang="pt-BR" sz="2400" dirty="0">
                <a:highlight>
                  <a:srgbClr val="FFFF00"/>
                </a:highlight>
                <a:latin typeface="+mn-lt"/>
              </a:rPr>
              <a:t>200ºC ou 220ºC</a:t>
            </a:r>
            <a:r>
              <a:rPr lang="pt-BR" altLang="pt-BR" sz="2400" dirty="0">
                <a:latin typeface="+mn-lt"/>
              </a:rPr>
              <a:t>,  com pouca impureza. </a:t>
            </a:r>
          </a:p>
          <a:p>
            <a:pPr eaLnBrk="1" hangingPunct="1"/>
            <a:r>
              <a:rPr lang="pt-BR" altLang="pt-BR" sz="2400" dirty="0">
                <a:latin typeface="+mn-lt"/>
              </a:rPr>
              <a:t>É muito utilizado para modelagem e molduras.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614155F-CF38-4249-A669-0E6EA27998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62"/>
          <a:stretch/>
        </p:blipFill>
        <p:spPr>
          <a:xfrm>
            <a:off x="2231" y="0"/>
            <a:ext cx="9144000" cy="158931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3A63701-1272-48B1-BD9B-EAFAF475CCDF}"/>
              </a:ext>
            </a:extLst>
          </p:cNvPr>
          <p:cNvSpPr txBox="1"/>
          <p:nvPr/>
        </p:nvSpPr>
        <p:spPr>
          <a:xfrm>
            <a:off x="971600" y="388579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GESSO - TIPOS</a:t>
            </a:r>
          </a:p>
          <a:p>
            <a:pPr algn="ctr"/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521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A10628C-6BD2-476D-B6E2-B8C78A42F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2564904"/>
            <a:ext cx="835292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2400" b="1" dirty="0">
                <a:latin typeface="+mn-lt"/>
              </a:rPr>
              <a:t>GESSO PLAFON</a:t>
            </a:r>
            <a:r>
              <a:rPr lang="pt-BR" altLang="pt-BR" sz="2400" dirty="0">
                <a:latin typeface="+mn-lt"/>
              </a:rPr>
              <a:t> – fabricado a </a:t>
            </a:r>
            <a:r>
              <a:rPr lang="pt-BR" altLang="pt-BR" sz="2400" dirty="0">
                <a:highlight>
                  <a:srgbClr val="FFFF00"/>
                </a:highlight>
                <a:latin typeface="+mn-lt"/>
              </a:rPr>
              <a:t>300ºC a 400ºC</a:t>
            </a:r>
            <a:r>
              <a:rPr lang="pt-BR" altLang="pt-BR" sz="2400" dirty="0">
                <a:latin typeface="+mn-lt"/>
              </a:rPr>
              <a:t>, com cerca de 15 horas no forno. É muito branco e é usado para fabricação de cornijas e reprodução de figuras.</a:t>
            </a:r>
          </a:p>
          <a:p>
            <a:pPr eaLnBrk="1" hangingPunct="1"/>
            <a:endParaRPr lang="pt-BR" altLang="pt-BR" sz="2400" dirty="0">
              <a:latin typeface="+mn-lt"/>
            </a:endParaRPr>
          </a:p>
          <a:p>
            <a:pPr eaLnBrk="1" hangingPunct="1"/>
            <a:r>
              <a:rPr lang="pt-BR" altLang="pt-BR" sz="2400" b="1" dirty="0">
                <a:latin typeface="+mn-lt"/>
              </a:rPr>
              <a:t>GESSO DE ALABASTRO</a:t>
            </a:r>
            <a:r>
              <a:rPr lang="pt-BR" altLang="pt-BR" sz="2400" dirty="0">
                <a:latin typeface="+mn-lt"/>
              </a:rPr>
              <a:t> – preparado com temperatura de </a:t>
            </a:r>
            <a:r>
              <a:rPr lang="pt-BR" altLang="pt-BR" sz="2400" dirty="0">
                <a:highlight>
                  <a:srgbClr val="FFFF00"/>
                </a:highlight>
                <a:latin typeface="+mn-lt"/>
              </a:rPr>
              <a:t>400ºC a 500º </a:t>
            </a:r>
            <a:r>
              <a:rPr lang="pt-BR" altLang="pt-BR" sz="2400" dirty="0">
                <a:latin typeface="+mn-lt"/>
              </a:rPr>
              <a:t>C por cerca de 20 minutos no forno. É resistente e fraga rapidamente. É usado na área da saúde e também em obras de arte.</a:t>
            </a:r>
          </a:p>
          <a:p>
            <a:pPr eaLnBrk="1" hangingPunct="1"/>
            <a:endParaRPr lang="pt-BR" altLang="pt-BR" sz="2400" dirty="0">
              <a:latin typeface="+mn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614155F-CF38-4249-A669-0E6EA27998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62"/>
          <a:stretch/>
        </p:blipFill>
        <p:spPr>
          <a:xfrm>
            <a:off x="2231" y="0"/>
            <a:ext cx="9144000" cy="158931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3A63701-1272-48B1-BD9B-EAFAF475CCDF}"/>
              </a:ext>
            </a:extLst>
          </p:cNvPr>
          <p:cNvSpPr txBox="1"/>
          <p:nvPr/>
        </p:nvSpPr>
        <p:spPr>
          <a:xfrm>
            <a:off x="971600" y="388579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GESSO - TIPOS</a:t>
            </a:r>
          </a:p>
          <a:p>
            <a:pPr algn="ctr"/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7212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614155F-CF38-4249-A669-0E6EA27998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62"/>
          <a:stretch/>
        </p:blipFill>
        <p:spPr>
          <a:xfrm>
            <a:off x="2231" y="0"/>
            <a:ext cx="9144000" cy="158931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3A63701-1272-48B1-BD9B-EAFAF475CCDF}"/>
              </a:ext>
            </a:extLst>
          </p:cNvPr>
          <p:cNvSpPr txBox="1"/>
          <p:nvPr/>
        </p:nvSpPr>
        <p:spPr>
          <a:xfrm>
            <a:off x="971600" y="388579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GESSO - TIPOS</a:t>
            </a:r>
          </a:p>
          <a:p>
            <a:pPr algn="ctr"/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99114A2-0D9A-43FD-B756-25B7D6FA1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2605554"/>
            <a:ext cx="835292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2400" b="1" dirty="0">
                <a:latin typeface="+mn-lt"/>
              </a:rPr>
              <a:t>GESSO DE SOLO ou PAVIMENTAÇÃO</a:t>
            </a:r>
            <a:r>
              <a:rPr lang="pt-BR" altLang="pt-BR" sz="2400" dirty="0">
                <a:latin typeface="+mn-lt"/>
              </a:rPr>
              <a:t> – obtido a </a:t>
            </a:r>
            <a:r>
              <a:rPr lang="pt-BR" altLang="pt-BR" sz="2400" dirty="0">
                <a:highlight>
                  <a:srgbClr val="FFFF00"/>
                </a:highlight>
                <a:latin typeface="+mn-lt"/>
              </a:rPr>
              <a:t>1000ºC.</a:t>
            </a:r>
            <a:r>
              <a:rPr lang="pt-BR" altLang="pt-BR" sz="2400" dirty="0">
                <a:latin typeface="+mn-lt"/>
              </a:rPr>
              <a:t> Geralmente a superfície do trabalho acabado é mantida úmida durante 15 dias, obtendo-se assim uma pavimentação lisa, dura e lavável. É usado para parte externa, podendo substituir o cimento branco.</a:t>
            </a:r>
          </a:p>
          <a:p>
            <a:pPr eaLnBrk="1" hangingPunct="1"/>
            <a:endParaRPr lang="pt-BR" altLang="pt-BR" sz="2400" dirty="0">
              <a:latin typeface="+mn-lt"/>
            </a:endParaRPr>
          </a:p>
          <a:p>
            <a:pPr eaLnBrk="1" hangingPunct="1"/>
            <a:r>
              <a:rPr lang="pt-BR" altLang="pt-BR" sz="2400" b="1" dirty="0">
                <a:latin typeface="+mn-lt"/>
              </a:rPr>
              <a:t>GESSO ARMADO</a:t>
            </a:r>
            <a:r>
              <a:rPr lang="pt-BR" altLang="pt-BR" sz="2400" dirty="0">
                <a:latin typeface="+mn-lt"/>
              </a:rPr>
              <a:t> – o gesso é armado para melhorar resistência mecânica a tração, compressão e flexão. Não se pode usar metais ferroso, mas sim tecidos, estopas, latão, amianto, lã de vidro, etc.</a:t>
            </a:r>
          </a:p>
        </p:txBody>
      </p:sp>
    </p:spTree>
    <p:extLst>
      <p:ext uri="{BB962C8B-B14F-4D97-AF65-F5344CB8AC3E}">
        <p14:creationId xmlns:p14="http://schemas.microsoft.com/office/powerpoint/2010/main" val="19265910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614155F-CF38-4249-A669-0E6EA27998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62"/>
          <a:stretch/>
        </p:blipFill>
        <p:spPr>
          <a:xfrm>
            <a:off x="2231" y="0"/>
            <a:ext cx="9144000" cy="158931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3A63701-1272-48B1-BD9B-EAFAF475CCDF}"/>
              </a:ext>
            </a:extLst>
          </p:cNvPr>
          <p:cNvSpPr txBox="1"/>
          <p:nvPr/>
        </p:nvSpPr>
        <p:spPr>
          <a:xfrm>
            <a:off x="971600" y="388579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GESSO - TIPOS</a:t>
            </a:r>
          </a:p>
          <a:p>
            <a:pPr algn="ctr"/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844AF2F-4D13-4CC0-A093-894ACC34E2AB}"/>
              </a:ext>
            </a:extLst>
          </p:cNvPr>
          <p:cNvSpPr/>
          <p:nvPr/>
        </p:nvSpPr>
        <p:spPr>
          <a:xfrm>
            <a:off x="539552" y="2204864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altLang="pt-BR" sz="2400" dirty="0"/>
          </a:p>
          <a:p>
            <a:r>
              <a:rPr lang="pt-BR" altLang="pt-BR" sz="2400" b="1" dirty="0"/>
              <a:t>APLICAÇÃO COMO ARGAMASSA</a:t>
            </a:r>
            <a:r>
              <a:rPr lang="pt-BR" altLang="pt-BR" sz="2400" dirty="0"/>
              <a:t> – gesso misturado  com a cal ou cimento  podem ser aplicado como argamassa de revestimento de alvenaria. O mesmo pode ser aplicado como material de isolante térmico e acústico.</a:t>
            </a:r>
          </a:p>
          <a:p>
            <a:endParaRPr lang="pt-BR" altLang="pt-BR" sz="2400" dirty="0"/>
          </a:p>
          <a:p>
            <a:r>
              <a:rPr lang="pt-BR" altLang="pt-BR" sz="2400" b="1" dirty="0"/>
              <a:t>PEÇAS E PAINÉIS ACARTONADOS </a:t>
            </a:r>
            <a:r>
              <a:rPr lang="pt-BR" altLang="pt-BR" sz="2400" dirty="0"/>
              <a:t>- gesso acartonado utiliza chapas de gesso, entre camadas de papelão, produzidas industrialmente por meio de uma de mistura de gesso, água e aditivos. </a:t>
            </a:r>
          </a:p>
        </p:txBody>
      </p:sp>
    </p:spTree>
    <p:extLst>
      <p:ext uri="{BB962C8B-B14F-4D97-AF65-F5344CB8AC3E}">
        <p14:creationId xmlns:p14="http://schemas.microsoft.com/office/powerpoint/2010/main" val="4590712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esso normas tec">
            <a:extLst>
              <a:ext uri="{FF2B5EF4-FFF2-40B4-BE49-F238E27FC236}">
                <a16:creationId xmlns:a16="http://schemas.microsoft.com/office/drawing/2014/main" id="{B89A6911-EA50-4594-B7C9-AA72820CB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0384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614155F-CF38-4249-A669-0E6EA27998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62"/>
          <a:stretch/>
        </p:blipFill>
        <p:spPr>
          <a:xfrm>
            <a:off x="2231" y="0"/>
            <a:ext cx="9144000" cy="158931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3A63701-1272-48B1-BD9B-EAFAF475CCDF}"/>
              </a:ext>
            </a:extLst>
          </p:cNvPr>
          <p:cNvSpPr txBox="1"/>
          <p:nvPr/>
        </p:nvSpPr>
        <p:spPr>
          <a:xfrm>
            <a:off x="-1" y="388579"/>
            <a:ext cx="9141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REVESTIMENTO DE GESSO - APLICAÇÃO</a:t>
            </a:r>
          </a:p>
          <a:p>
            <a:pPr algn="ctr"/>
            <a:endParaRPr lang="pt-BR" sz="3600" dirty="0">
              <a:solidFill>
                <a:schemeClr val="bg1"/>
              </a:solidFill>
            </a:endParaRPr>
          </a:p>
        </p:txBody>
      </p:sp>
      <p:pic>
        <p:nvPicPr>
          <p:cNvPr id="6" name="Mídia Online 5" title="Gesso liso no teto passo a passo">
            <a:hlinkClick r:id="" action="ppaction://media"/>
            <a:extLst>
              <a:ext uri="{FF2B5EF4-FFF2-40B4-BE49-F238E27FC236}">
                <a16:creationId xmlns:a16="http://schemas.microsoft.com/office/drawing/2014/main" id="{B6329848-4280-4712-892F-A0D3A2A064F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2492896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530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ecnica aplic gesso">
            <a:extLst>
              <a:ext uri="{FF2B5EF4-FFF2-40B4-BE49-F238E27FC236}">
                <a16:creationId xmlns:a16="http://schemas.microsoft.com/office/drawing/2014/main" id="{E457E921-6AA5-4516-AE61-C882F9F78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8333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614155F-CF38-4249-A669-0E6EA27998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62"/>
          <a:stretch/>
        </p:blipFill>
        <p:spPr>
          <a:xfrm>
            <a:off x="2231" y="0"/>
            <a:ext cx="9144000" cy="158931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3A63701-1272-48B1-BD9B-EAFAF475CCDF}"/>
              </a:ext>
            </a:extLst>
          </p:cNvPr>
          <p:cNvSpPr txBox="1"/>
          <p:nvPr/>
        </p:nvSpPr>
        <p:spPr>
          <a:xfrm>
            <a:off x="-1" y="388579"/>
            <a:ext cx="9141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DRYWALL- APLICAÇÃO</a:t>
            </a:r>
          </a:p>
          <a:p>
            <a:pPr algn="ctr"/>
            <a:endParaRPr lang="pt-BR" sz="3600" dirty="0">
              <a:solidFill>
                <a:schemeClr val="bg1"/>
              </a:solidFill>
            </a:endParaRPr>
          </a:p>
        </p:txBody>
      </p:sp>
      <p:pic>
        <p:nvPicPr>
          <p:cNvPr id="2" name="Mídia Online 1" title="Sistemas de Parede Knauf Drywall">
            <a:hlinkClick r:id="" action="ppaction://media"/>
            <a:extLst>
              <a:ext uri="{FF2B5EF4-FFF2-40B4-BE49-F238E27FC236}">
                <a16:creationId xmlns:a16="http://schemas.microsoft.com/office/drawing/2014/main" id="{B8D54466-ED53-42D3-9473-A05E002962E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2883" y="2420888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764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1237AC-5253-431B-B922-5891A233F5FB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Dicas do Gesseiro NINJA</a:t>
            </a:r>
          </a:p>
        </p:txBody>
      </p:sp>
      <p:pic>
        <p:nvPicPr>
          <p:cNvPr id="3" name="Mídia Online 2" title="Melhor gesseiro do mundo">
            <a:hlinkClick r:id="" action="ppaction://media"/>
            <a:extLst>
              <a:ext uri="{FF2B5EF4-FFF2-40B4-BE49-F238E27FC236}">
                <a16:creationId xmlns:a16="http://schemas.microsoft.com/office/drawing/2014/main" id="{6CCAE1D3-8B0F-4105-ADE4-A75ADF34D98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75656" y="1844824"/>
            <a:ext cx="58293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62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5709747-F3B6-400F-BA16-23C537670729}"/>
              </a:ext>
            </a:extLst>
          </p:cNvPr>
          <p:cNvSpPr txBox="1"/>
          <p:nvPr/>
        </p:nvSpPr>
        <p:spPr>
          <a:xfrm>
            <a:off x="422511" y="2708920"/>
            <a:ext cx="829897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rgbClr val="FF0000"/>
                </a:solidFill>
              </a:rPr>
              <a:t>Resistência mecânica </a:t>
            </a:r>
            <a:r>
              <a:rPr lang="pt-BR" sz="2400" dirty="0"/>
              <a:t>ao fim de um determinado tempo de evolução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rgbClr val="FF0000"/>
                </a:solidFill>
              </a:rPr>
              <a:t>Durabilidade</a:t>
            </a:r>
            <a:r>
              <a:rPr lang="pt-BR" sz="2400" dirty="0">
                <a:solidFill>
                  <a:srgbClr val="000000"/>
                </a:solidFill>
              </a:rPr>
              <a:t> </a:t>
            </a:r>
            <a:r>
              <a:rPr lang="pt-BR" sz="2400" dirty="0"/>
              <a:t>com desempenho adequado ao </a:t>
            </a:r>
            <a:r>
              <a:rPr lang="pt-BR" sz="2400" dirty="0">
                <a:solidFill>
                  <a:srgbClr val="FF0000"/>
                </a:solidFill>
              </a:rPr>
              <a:t>tempo</a:t>
            </a:r>
            <a:r>
              <a:rPr lang="pt-BR" sz="2400" dirty="0"/>
              <a:t> de uso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rgbClr val="FF0000"/>
                </a:solidFill>
              </a:rPr>
              <a:t>Resistência</a:t>
            </a:r>
            <a:r>
              <a:rPr lang="pt-BR" sz="2400" dirty="0">
                <a:solidFill>
                  <a:srgbClr val="000000"/>
                </a:solidFill>
              </a:rPr>
              <a:t> adequada à </a:t>
            </a:r>
            <a:r>
              <a:rPr lang="pt-BR" sz="2400" dirty="0">
                <a:solidFill>
                  <a:srgbClr val="FF0000"/>
                </a:solidFill>
              </a:rPr>
              <a:t>temperatura</a:t>
            </a:r>
            <a:r>
              <a:rPr lang="pt-BR" sz="2400" dirty="0">
                <a:solidFill>
                  <a:srgbClr val="000000"/>
                </a:solidFill>
              </a:rPr>
              <a:t> </a:t>
            </a:r>
            <a:r>
              <a:rPr lang="pt-BR" sz="2400" dirty="0"/>
              <a:t>conforme o uso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rgbClr val="FF0000"/>
                </a:solidFill>
              </a:rPr>
              <a:t>Variação</a:t>
            </a:r>
            <a:r>
              <a:rPr lang="pt-BR" sz="2400" dirty="0"/>
              <a:t> de </a:t>
            </a:r>
            <a:r>
              <a:rPr lang="pt-BR" sz="2400" dirty="0">
                <a:solidFill>
                  <a:srgbClr val="000000"/>
                </a:solidFill>
              </a:rPr>
              <a:t>cores</a:t>
            </a:r>
            <a:endParaRPr lang="pt-BR" sz="2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6B714D9-FF0E-4E16-A247-7AEB22CB5E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62"/>
          <a:stretch/>
        </p:blipFill>
        <p:spPr>
          <a:xfrm>
            <a:off x="0" y="-32522"/>
            <a:ext cx="9144000" cy="158931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0B9CF5D-F28A-4E13-94C9-313D0A0E295F}"/>
              </a:ext>
            </a:extLst>
          </p:cNvPr>
          <p:cNvSpPr txBox="1"/>
          <p:nvPr/>
        </p:nvSpPr>
        <p:spPr>
          <a:xfrm>
            <a:off x="971600" y="390066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PRINCIPAIS PROPRIEDADES</a:t>
            </a:r>
          </a:p>
          <a:p>
            <a:pPr algn="ctr"/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26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5709747-F3B6-400F-BA16-23C537670729}"/>
              </a:ext>
            </a:extLst>
          </p:cNvPr>
          <p:cNvSpPr txBox="1"/>
          <p:nvPr/>
        </p:nvSpPr>
        <p:spPr>
          <a:xfrm>
            <a:off x="611560" y="1943619"/>
            <a:ext cx="8101012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pt-BR" sz="2400" dirty="0"/>
              <a:t>Quimicamente </a:t>
            </a:r>
            <a:r>
              <a:rPr lang="pt-BR" sz="2400" b="1" cap="all" dirty="0">
                <a:solidFill>
                  <a:srgbClr val="FF0000"/>
                </a:solidFill>
              </a:rPr>
              <a:t>inertes</a:t>
            </a:r>
          </a:p>
          <a:p>
            <a:pPr marL="914400" lvl="1" indent="-457200">
              <a:buFont typeface="+mj-lt"/>
              <a:buAutoNum type="alphaLcParenR"/>
              <a:defRPr/>
            </a:pPr>
            <a:r>
              <a:rPr lang="pt-BR" sz="2400" dirty="0" err="1"/>
              <a:t>ex</a:t>
            </a:r>
            <a:r>
              <a:rPr lang="pt-BR" sz="2400" dirty="0"/>
              <a:t>: argila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pt-BR" sz="24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pt-BR" sz="2400" dirty="0"/>
              <a:t>Quimicamente </a:t>
            </a:r>
            <a:r>
              <a:rPr lang="pt-BR" sz="2400" b="1" cap="all" dirty="0">
                <a:solidFill>
                  <a:srgbClr val="FF0000"/>
                </a:solidFill>
              </a:rPr>
              <a:t>ativos</a:t>
            </a:r>
          </a:p>
          <a:p>
            <a:pPr>
              <a:defRPr/>
            </a:pPr>
            <a:r>
              <a:rPr lang="pt-BR" sz="2400" dirty="0"/>
              <a:t>         Simples</a:t>
            </a:r>
          </a:p>
          <a:p>
            <a:pPr marL="914400" lvl="1" indent="-457200">
              <a:buFont typeface="+mj-lt"/>
              <a:buAutoNum type="alphaLcParenR"/>
              <a:defRPr/>
            </a:pPr>
            <a:r>
              <a:rPr lang="pt-BR" sz="2400" dirty="0"/>
              <a:t>aéreos (gesso, cal cálcica)</a:t>
            </a:r>
          </a:p>
          <a:p>
            <a:pPr marL="914400" lvl="1" indent="-457200">
              <a:buFont typeface="+mj-lt"/>
              <a:buAutoNum type="alphaLcParenR"/>
              <a:defRPr/>
            </a:pPr>
            <a:r>
              <a:rPr lang="pt-BR" sz="2400" dirty="0"/>
              <a:t>hidráulicos ( cimento, cal hidráulica e gesso)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pt-BR" sz="2400" dirty="0"/>
          </a:p>
          <a:p>
            <a:pPr>
              <a:defRPr/>
            </a:pPr>
            <a:r>
              <a:rPr lang="pt-BR" sz="2400" dirty="0"/>
              <a:t>        Compostos</a:t>
            </a:r>
          </a:p>
          <a:p>
            <a:pPr marL="914400" lvl="1" indent="-457200">
              <a:buFont typeface="+mj-lt"/>
              <a:buAutoNum type="alphaLcParenR"/>
              <a:defRPr/>
            </a:pPr>
            <a:r>
              <a:rPr lang="pt-BR" sz="2400" dirty="0"/>
              <a:t>cimento </a:t>
            </a:r>
            <a:r>
              <a:rPr lang="pt-BR" sz="2400" dirty="0" err="1"/>
              <a:t>pozolâmico</a:t>
            </a:r>
            <a:endParaRPr lang="pt-BR" sz="2400" dirty="0"/>
          </a:p>
          <a:p>
            <a:pPr marL="914400" lvl="1" indent="-457200">
              <a:buFont typeface="+mj-lt"/>
              <a:buAutoNum type="alphaLcParenR"/>
              <a:defRPr/>
            </a:pPr>
            <a:r>
              <a:rPr lang="pt-BR" sz="2400" dirty="0"/>
              <a:t>cimento com escória de alto forno</a:t>
            </a:r>
          </a:p>
          <a:p>
            <a:pPr marL="914400" lvl="1" indent="-457200">
              <a:buFont typeface="+mj-lt"/>
              <a:buAutoNum type="alphaLcParenR"/>
              <a:defRPr/>
            </a:pPr>
            <a:r>
              <a:rPr lang="pt-BR" sz="2400" dirty="0"/>
              <a:t>Cimento composto de materiais carbonáticos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6B714D9-FF0E-4E16-A247-7AEB22CB5E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62"/>
          <a:stretch/>
        </p:blipFill>
        <p:spPr>
          <a:xfrm>
            <a:off x="0" y="-32522"/>
            <a:ext cx="9144000" cy="158931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0B9CF5D-F28A-4E13-94C9-313D0A0E295F}"/>
              </a:ext>
            </a:extLst>
          </p:cNvPr>
          <p:cNvSpPr txBox="1"/>
          <p:nvPr/>
        </p:nvSpPr>
        <p:spPr>
          <a:xfrm>
            <a:off x="971600" y="390066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CLASSIFICAÇÃO</a:t>
            </a:r>
          </a:p>
          <a:p>
            <a:pPr algn="ctr"/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583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53E1416-0401-4A53-B87B-011EFD4567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62"/>
          <a:stretch/>
        </p:blipFill>
        <p:spPr>
          <a:xfrm>
            <a:off x="0" y="-32522"/>
            <a:ext cx="9144000" cy="158931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75556" y="1988840"/>
            <a:ext cx="79928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Assírios e Babilônios usavam o </a:t>
            </a:r>
            <a:r>
              <a:rPr lang="pt-BR" sz="2000" b="1" dirty="0">
                <a:solidFill>
                  <a:srgbClr val="FF0000"/>
                </a:solidFill>
              </a:rPr>
              <a:t>BETUME</a:t>
            </a:r>
            <a:endParaRPr lang="pt-BR" sz="2000" b="1" dirty="0"/>
          </a:p>
          <a:p>
            <a:endParaRPr lang="pt-BR" sz="2000" b="1" dirty="0"/>
          </a:p>
          <a:p>
            <a:r>
              <a:rPr lang="pt-BR" sz="2000" b="1" dirty="0"/>
              <a:t>Na Grécia Antiga  a </a:t>
            </a:r>
            <a:r>
              <a:rPr lang="pt-BR" sz="2000" b="1" dirty="0">
                <a:solidFill>
                  <a:srgbClr val="FF0000"/>
                </a:solidFill>
              </a:rPr>
              <a:t>ARGILA</a:t>
            </a:r>
            <a:endParaRPr lang="pt-BR" sz="2000" b="1" dirty="0"/>
          </a:p>
          <a:p>
            <a:endParaRPr lang="pt-BR" sz="2000" b="1" dirty="0"/>
          </a:p>
          <a:p>
            <a:r>
              <a:rPr lang="pt-BR" sz="2000" b="1" dirty="0"/>
              <a:t>Os Egípcios conheciam  o </a:t>
            </a:r>
            <a:r>
              <a:rPr lang="pt-BR" sz="2000" b="1" dirty="0">
                <a:solidFill>
                  <a:srgbClr val="FF0000"/>
                </a:solidFill>
              </a:rPr>
              <a:t>GESSO</a:t>
            </a:r>
            <a:r>
              <a:rPr lang="pt-BR" sz="2000" b="1" dirty="0"/>
              <a:t>, considerado início de aglomerante quimicamente ativo</a:t>
            </a:r>
          </a:p>
          <a:p>
            <a:endParaRPr lang="pt-BR" sz="2000" b="1" dirty="0"/>
          </a:p>
          <a:p>
            <a:r>
              <a:rPr lang="pt-BR" sz="2000" b="1" dirty="0"/>
              <a:t>Os Gregos, Etruscos e Romanos usavam </a:t>
            </a:r>
            <a:r>
              <a:rPr lang="pt-BR" sz="2000" b="1" dirty="0">
                <a:solidFill>
                  <a:srgbClr val="FF0000"/>
                </a:solidFill>
              </a:rPr>
              <a:t>CAL AÉREA </a:t>
            </a:r>
            <a:r>
              <a:rPr lang="pt-BR" sz="2000" b="1" dirty="0"/>
              <a:t>nas suas construções</a:t>
            </a:r>
          </a:p>
          <a:p>
            <a:endParaRPr lang="pt-BR" sz="2000" b="1" dirty="0"/>
          </a:p>
          <a:p>
            <a:r>
              <a:rPr lang="pt-BR" sz="2000" b="1" dirty="0"/>
              <a:t>Os Gregos e Romanos conheciam também a </a:t>
            </a:r>
            <a:r>
              <a:rPr lang="pt-BR" sz="2000" b="1" dirty="0">
                <a:solidFill>
                  <a:srgbClr val="FF0000"/>
                </a:solidFill>
              </a:rPr>
              <a:t>POZOLANA (</a:t>
            </a:r>
            <a:r>
              <a:rPr lang="pt-BR" sz="2000" b="1" dirty="0" err="1">
                <a:solidFill>
                  <a:srgbClr val="FF0000"/>
                </a:solidFill>
              </a:rPr>
              <a:t>Pozuolli</a:t>
            </a:r>
            <a:r>
              <a:rPr lang="pt-BR" sz="2000" b="1" dirty="0">
                <a:solidFill>
                  <a:srgbClr val="FF0000"/>
                </a:solidFill>
              </a:rPr>
              <a:t> - Itália) NATURAL</a:t>
            </a:r>
            <a:endParaRPr lang="pt-BR" sz="2000" b="1" dirty="0"/>
          </a:p>
          <a:p>
            <a:endParaRPr lang="pt-BR" sz="2000" b="1" dirty="0"/>
          </a:p>
          <a:p>
            <a:r>
              <a:rPr lang="pt-BR" sz="2000" b="1" dirty="0"/>
              <a:t>Os aglomerantes se desenvolveram com os ingleses no século XVII, com o conhecimento da </a:t>
            </a:r>
            <a:r>
              <a:rPr lang="pt-BR" sz="2000" b="1" dirty="0">
                <a:solidFill>
                  <a:srgbClr val="FF0000"/>
                </a:solidFill>
              </a:rPr>
              <a:t>CAL HIDRÁULICA NATURAL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390FE74-25B9-4C32-BC1B-BE78B1003A8F}"/>
              </a:ext>
            </a:extLst>
          </p:cNvPr>
          <p:cNvSpPr txBox="1"/>
          <p:nvPr/>
        </p:nvSpPr>
        <p:spPr>
          <a:xfrm>
            <a:off x="971600" y="390066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EVOLUÇÃO DO AGLOMERANTE</a:t>
            </a:r>
          </a:p>
          <a:p>
            <a:pPr algn="ctr"/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896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B40063F-21BF-416D-B033-E3AD18460E6D}"/>
              </a:ext>
            </a:extLst>
          </p:cNvPr>
          <p:cNvSpPr txBox="1"/>
          <p:nvPr/>
        </p:nvSpPr>
        <p:spPr>
          <a:xfrm>
            <a:off x="755576" y="2057269"/>
            <a:ext cx="79928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CIMENTO PORTLAND 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foi criado por um construtor inglês, </a:t>
            </a: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JOSEPH ASPDIN 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e patenteado em </a:t>
            </a: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1824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- calcinação do calcário com argila</a:t>
            </a:r>
          </a:p>
          <a:p>
            <a:endParaRPr lang="pt-B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Na América Latina o </a:t>
            </a:r>
            <a:r>
              <a:rPr lang="pt-BR" sz="2400" b="1" cap="al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Brasil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foi o pioneiro em desenvolver o CIMENTO PORTLAND em </a:t>
            </a: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1888</a:t>
            </a:r>
          </a:p>
          <a:p>
            <a:endParaRPr lang="pt-B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Em </a:t>
            </a: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1892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surgiu na </a:t>
            </a:r>
            <a:r>
              <a:rPr lang="pt-BR" sz="2400" b="1" cap="al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Alemanha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o cimento Portland com </a:t>
            </a:r>
            <a:r>
              <a:rPr lang="pt-BR" sz="2400" b="1" cap="al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Adições</a:t>
            </a:r>
          </a:p>
          <a:p>
            <a:endParaRPr lang="pt-B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1235EB4-A062-49A6-AE0B-53F5E6D27D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62"/>
          <a:stretch/>
        </p:blipFill>
        <p:spPr>
          <a:xfrm>
            <a:off x="0" y="-32522"/>
            <a:ext cx="9144000" cy="158931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C7CC9E7-F897-4CB2-B36B-F2CC2A048B81}"/>
              </a:ext>
            </a:extLst>
          </p:cNvPr>
          <p:cNvSpPr txBox="1"/>
          <p:nvPr/>
        </p:nvSpPr>
        <p:spPr>
          <a:xfrm>
            <a:off x="971600" y="356463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CIMENTO PORTLAND - HISTÓRICO</a:t>
            </a:r>
          </a:p>
          <a:p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885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942804"/>
            <a:ext cx="8229600" cy="4500599"/>
          </a:xfrm>
        </p:spPr>
        <p:txBody>
          <a:bodyPr>
            <a:normAutofit fontScale="90000"/>
          </a:bodyPr>
          <a:lstStyle/>
          <a:p>
            <a:pPr algn="l"/>
            <a:br>
              <a:rPr lang="pt-BR" dirty="0"/>
            </a:br>
            <a:r>
              <a:rPr lang="pt-BR" sz="2700" dirty="0"/>
              <a:t>Cimento Portland é um material </a:t>
            </a:r>
            <a:r>
              <a:rPr lang="pt-BR" sz="2700" b="1" i="1" dirty="0">
                <a:solidFill>
                  <a:srgbClr val="FF0000"/>
                </a:solidFill>
                <a:highlight>
                  <a:srgbClr val="FFFF00"/>
                </a:highlight>
              </a:rPr>
              <a:t>pulverulento</a:t>
            </a:r>
            <a:r>
              <a:rPr lang="pt-BR" sz="2700" dirty="0"/>
              <a:t>, constituído de </a:t>
            </a:r>
            <a:r>
              <a:rPr lang="pt-BR" sz="2700" b="1" i="1" dirty="0">
                <a:solidFill>
                  <a:srgbClr val="FF0000"/>
                </a:solidFill>
              </a:rPr>
              <a:t>silicatos e aluminatos de cálcio</a:t>
            </a:r>
            <a:r>
              <a:rPr lang="pt-BR" sz="2700" dirty="0"/>
              <a:t>, praticamente sem cal livre </a:t>
            </a:r>
            <a:br>
              <a:rPr lang="pt-BR" sz="2700" dirty="0"/>
            </a:br>
            <a:br>
              <a:rPr lang="pt-BR" sz="2700" dirty="0"/>
            </a:br>
            <a:r>
              <a:rPr lang="pt-BR" sz="2700" dirty="0"/>
              <a:t>Os silicatos e aluminatos de cálcio ao serem misturados com </a:t>
            </a:r>
            <a:r>
              <a:rPr lang="pt-BR" sz="2700" dirty="0">
                <a:solidFill>
                  <a:srgbClr val="FF0000"/>
                </a:solidFill>
              </a:rPr>
              <a:t>água</a:t>
            </a:r>
            <a:r>
              <a:rPr lang="pt-BR" sz="2700" dirty="0"/>
              <a:t>, hidratam-se e produzem  o </a:t>
            </a:r>
            <a:r>
              <a:rPr lang="pt-BR" sz="2700" dirty="0">
                <a:solidFill>
                  <a:srgbClr val="FF0000"/>
                </a:solidFill>
              </a:rPr>
              <a:t>endurecimento da massa </a:t>
            </a:r>
            <a:r>
              <a:rPr lang="pt-BR" sz="2700" dirty="0"/>
              <a:t>que podem oferecer elevada </a:t>
            </a:r>
            <a:r>
              <a:rPr lang="pt-BR" sz="2700" b="1" i="1" dirty="0">
                <a:solidFill>
                  <a:srgbClr val="FF0000"/>
                </a:solidFill>
              </a:rPr>
              <a:t>resistência mecânica</a:t>
            </a:r>
            <a:br>
              <a:rPr lang="pt-BR" sz="2700" b="1" i="1" dirty="0">
                <a:solidFill>
                  <a:srgbClr val="FF0000"/>
                </a:solidFill>
              </a:rPr>
            </a:br>
            <a:br>
              <a:rPr lang="pt-BR" sz="2700" b="1" i="1" dirty="0">
                <a:solidFill>
                  <a:srgbClr val="FF0000"/>
                </a:solidFill>
              </a:rPr>
            </a:br>
            <a:r>
              <a:rPr lang="pt-BR" sz="2700" dirty="0"/>
              <a:t>Reação: </a:t>
            </a:r>
            <a:r>
              <a:rPr lang="pt-BR" sz="2700" b="1" i="1" dirty="0">
                <a:solidFill>
                  <a:srgbClr val="FF0000"/>
                </a:solidFill>
              </a:rPr>
              <a:t>EXOTÉRMICA (aumento de temperatura)</a:t>
            </a:r>
            <a:br>
              <a:rPr lang="pt-BR" sz="2700" b="1" i="1" dirty="0">
                <a:solidFill>
                  <a:srgbClr val="FF0000"/>
                </a:solidFill>
              </a:rPr>
            </a:br>
            <a:br>
              <a:rPr lang="pt-BR" sz="2700" b="1" i="1" dirty="0">
                <a:solidFill>
                  <a:srgbClr val="FF0000"/>
                </a:solidFill>
              </a:rPr>
            </a:br>
            <a:r>
              <a:rPr lang="pt-BR" sz="2700" dirty="0"/>
              <a:t>Reagente: </a:t>
            </a:r>
            <a:r>
              <a:rPr lang="pt-BR" sz="2700" b="1" i="1" dirty="0">
                <a:solidFill>
                  <a:srgbClr val="FF0000"/>
                </a:solidFill>
              </a:rPr>
              <a:t>ÁGUA</a:t>
            </a:r>
            <a:br>
              <a:rPr lang="pt-BR" sz="2700" dirty="0"/>
            </a:br>
            <a:br>
              <a:rPr lang="pt-BR" sz="2700" dirty="0"/>
            </a:br>
            <a:endParaRPr lang="pt-BR" sz="27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B126371-F949-44A0-BE4F-16C6E14A76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62"/>
          <a:stretch/>
        </p:blipFill>
        <p:spPr>
          <a:xfrm>
            <a:off x="18526" y="11014"/>
            <a:ext cx="9144000" cy="158931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B813967-9AF5-4726-B9CB-310798D4CEBF}"/>
              </a:ext>
            </a:extLst>
          </p:cNvPr>
          <p:cNvSpPr txBox="1"/>
          <p:nvPr/>
        </p:nvSpPr>
        <p:spPr>
          <a:xfrm>
            <a:off x="971600" y="414597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CIMENTO PORTLAND - DEFINIÇÃO</a:t>
            </a:r>
          </a:p>
          <a:p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110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85952" y="1844824"/>
            <a:ext cx="777686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Matérias primas</a:t>
            </a:r>
          </a:p>
          <a:p>
            <a:endParaRPr lang="pt-BR" sz="2800" b="1" dirty="0"/>
          </a:p>
          <a:p>
            <a:r>
              <a:rPr lang="pt-BR" sz="2400" b="1" dirty="0">
                <a:solidFill>
                  <a:srgbClr val="FF0000"/>
                </a:solidFill>
              </a:rPr>
              <a:t>Calcário</a:t>
            </a:r>
            <a:r>
              <a:rPr lang="pt-BR" sz="2400" dirty="0"/>
              <a:t> ( carbonato de cálcio, rocha sedimentar)</a:t>
            </a:r>
          </a:p>
          <a:p>
            <a:endParaRPr lang="pt-BR" sz="2400" dirty="0"/>
          </a:p>
          <a:p>
            <a:r>
              <a:rPr lang="pt-BR" sz="2400" b="1" dirty="0">
                <a:solidFill>
                  <a:srgbClr val="FF0000"/>
                </a:solidFill>
              </a:rPr>
              <a:t>Argila</a:t>
            </a:r>
            <a:r>
              <a:rPr lang="pt-BR" sz="2400" dirty="0"/>
              <a:t> (composto de alumínio e ferro)</a:t>
            </a:r>
          </a:p>
          <a:p>
            <a:endParaRPr lang="pt-BR" sz="2400" dirty="0"/>
          </a:p>
          <a:p>
            <a:r>
              <a:rPr lang="pt-BR" sz="2400" b="1" dirty="0">
                <a:solidFill>
                  <a:srgbClr val="FF0000"/>
                </a:solidFill>
              </a:rPr>
              <a:t>Gesso</a:t>
            </a:r>
            <a:r>
              <a:rPr lang="pt-BR" sz="2400" dirty="0"/>
              <a:t> (gipsita que regula o tempo de pega do cimento)</a:t>
            </a:r>
          </a:p>
          <a:p>
            <a:endParaRPr lang="pt-BR" sz="2400" dirty="0"/>
          </a:p>
          <a:p>
            <a:r>
              <a:rPr lang="pt-BR" sz="2400" dirty="0">
                <a:highlight>
                  <a:srgbClr val="FFFF00"/>
                </a:highlight>
              </a:rPr>
              <a:t>Adições</a:t>
            </a:r>
          </a:p>
          <a:p>
            <a:r>
              <a:rPr lang="pt-BR" sz="2400" dirty="0"/>
              <a:t>	*escoria de alto forno</a:t>
            </a:r>
          </a:p>
          <a:p>
            <a:r>
              <a:rPr lang="pt-BR" sz="2400" dirty="0"/>
              <a:t>	*materiais </a:t>
            </a:r>
            <a:r>
              <a:rPr lang="pt-BR" sz="2400" dirty="0" err="1"/>
              <a:t>pozolanas</a:t>
            </a:r>
            <a:endParaRPr lang="pt-BR" sz="2400" dirty="0"/>
          </a:p>
          <a:p>
            <a:r>
              <a:rPr lang="pt-BR" sz="2400" dirty="0"/>
              <a:t>	*materiais carbonáticos (</a:t>
            </a:r>
            <a:r>
              <a:rPr lang="pt-BR" sz="2400" dirty="0" err="1"/>
              <a:t>filer</a:t>
            </a:r>
            <a:r>
              <a:rPr lang="pt-BR" sz="2400" dirty="0"/>
              <a:t>)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9C55093-D55B-4027-A9FC-9029BE3477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62"/>
          <a:stretch/>
        </p:blipFill>
        <p:spPr>
          <a:xfrm>
            <a:off x="0" y="-32522"/>
            <a:ext cx="9144000" cy="158931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9C5F3B6-9ED1-4DAB-B92D-12B53CC294A8}"/>
              </a:ext>
            </a:extLst>
          </p:cNvPr>
          <p:cNvSpPr txBox="1"/>
          <p:nvPr/>
        </p:nvSpPr>
        <p:spPr>
          <a:xfrm>
            <a:off x="873984" y="36575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CIMENTO PORTLAND - COMPOSIÇÃO</a:t>
            </a:r>
          </a:p>
          <a:p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8776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1321</Words>
  <Application>Microsoft Office PowerPoint</Application>
  <PresentationFormat>Apresentação na tela (4:3)</PresentationFormat>
  <Paragraphs>268</Paragraphs>
  <Slides>39</Slides>
  <Notes>3</Notes>
  <HiddenSlides>0</HiddenSlides>
  <MMClips>4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3" baseType="lpstr">
      <vt:lpstr>Arial</vt:lpstr>
      <vt:lpstr>Calibri</vt:lpstr>
      <vt:lpstr>Tahoma</vt:lpstr>
      <vt:lpstr>Tema do Office</vt:lpstr>
      <vt:lpstr>Projeto 3   Atividade MATEC 1</vt:lpstr>
      <vt:lpstr>aglomerantes</vt:lpstr>
      <vt:lpstr>CIMENTO PORTLAND</vt:lpstr>
      <vt:lpstr>Apresentação do PowerPoint</vt:lpstr>
      <vt:lpstr>Apresentação do PowerPoint</vt:lpstr>
      <vt:lpstr>Apresentação do PowerPoint</vt:lpstr>
      <vt:lpstr>Apresentação do PowerPoint</vt:lpstr>
      <vt:lpstr> Cimento Portland é um material pulverulento, constituído de silicatos e aluminatos de cálcio, praticamente sem cal livre   Os silicatos e aluminatos de cálcio ao serem misturados com água, hidratam-se e produzem  o endurecimento da massa que podem oferecer elevada resistência mecânica  Reação: EXOTÉRMICA (aumento de temperatura)  Reagente: ÁGUA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GESSO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Dicas do Gesseiro NINJA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Sunao</dc:creator>
  <cp:lastModifiedBy>Salas de Aula</cp:lastModifiedBy>
  <cp:revision>87</cp:revision>
  <dcterms:created xsi:type="dcterms:W3CDTF">2014-03-21T23:45:21Z</dcterms:created>
  <dcterms:modified xsi:type="dcterms:W3CDTF">2019-08-19T17:39:16Z</dcterms:modified>
</cp:coreProperties>
</file>